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0" r:id="rId2"/>
    <p:sldId id="271" r:id="rId3"/>
    <p:sldId id="282" r:id="rId4"/>
    <p:sldId id="283" r:id="rId5"/>
    <p:sldId id="287" r:id="rId6"/>
    <p:sldId id="284" r:id="rId7"/>
    <p:sldId id="289" r:id="rId8"/>
    <p:sldId id="285" r:id="rId9"/>
    <p:sldId id="288" r:id="rId10"/>
    <p:sldId id="286" r:id="rId11"/>
    <p:sldId id="281"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B0D7F4"/>
    <a:srgbClr val="FF7AA2"/>
    <a:srgbClr val="321227"/>
    <a:srgbClr val="280096"/>
    <a:srgbClr val="7EAAE4"/>
    <a:srgbClr val="56B6CB"/>
    <a:srgbClr val="9C84C2"/>
    <a:srgbClr val="FF9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EF295-2BEA-49FA-BCAA-5B42B1247E42}" v="444" dt="2025-06-17T20:49:50.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4626" autoAdjust="0"/>
  </p:normalViewPr>
  <p:slideViewPr>
    <p:cSldViewPr snapToGrid="0">
      <p:cViewPr varScale="1">
        <p:scale>
          <a:sx n="79" d="100"/>
          <a:sy n="79" d="100"/>
        </p:scale>
        <p:origin x="3296" y="216"/>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D76308-D20F-88C6-AFE2-11D3A1B184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B8E1B7-C0A8-8E11-C3CF-4AE22B19B1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5B7CF-14D5-4492-877E-24A0FF0F9CB1}" type="datetimeFigureOut">
              <a:rPr lang="en-US" smtClean="0"/>
              <a:t>7/15/25</a:t>
            </a:fld>
            <a:endParaRPr lang="en-US" dirty="0"/>
          </a:p>
        </p:txBody>
      </p:sp>
      <p:sp>
        <p:nvSpPr>
          <p:cNvPr id="4" name="Footer Placeholder 3">
            <a:extLst>
              <a:ext uri="{FF2B5EF4-FFF2-40B4-BE49-F238E27FC236}">
                <a16:creationId xmlns:a16="http://schemas.microsoft.com/office/drawing/2014/main" id="{8E2DDCC2-91E8-632D-D961-C16984BF62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5F81B4E-2508-5517-19A5-727F5BF86C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A4B59D-FC49-4A6E-BF25-FBFF18C62B7B}" type="slidenum">
              <a:rPr lang="en-US" smtClean="0"/>
              <a:t>‹#›</a:t>
            </a:fld>
            <a:endParaRPr lang="en-US" dirty="0"/>
          </a:p>
        </p:txBody>
      </p:sp>
    </p:spTree>
    <p:extLst>
      <p:ext uri="{BB962C8B-B14F-4D97-AF65-F5344CB8AC3E}">
        <p14:creationId xmlns:p14="http://schemas.microsoft.com/office/powerpoint/2010/main" val="24337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5F0C-1AE0-4BC5-AE33-A567D5750DFB}" type="datetimeFigureOut">
              <a:rPr lang="en-US" smtClean="0"/>
              <a:t>7/15/25</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A6FEB-DDCB-4C25-8E2D-6496FEBD2BEF}" type="slidenum">
              <a:rPr lang="en-US" smtClean="0"/>
              <a:t>‹#›</a:t>
            </a:fld>
            <a:endParaRPr lang="en-US" dirty="0"/>
          </a:p>
        </p:txBody>
      </p:sp>
    </p:spTree>
    <p:extLst>
      <p:ext uri="{BB962C8B-B14F-4D97-AF65-F5344CB8AC3E}">
        <p14:creationId xmlns:p14="http://schemas.microsoft.com/office/powerpoint/2010/main" val="52580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D5C-D7FE-4981-A9C5-4F68F13A70DC}" type="slidenum">
              <a:rPr lang="en-US" smtClean="0"/>
              <a:t>11</a:t>
            </a:fld>
            <a:endParaRPr lang="en-US" dirty="0"/>
          </a:p>
        </p:txBody>
      </p:sp>
    </p:spTree>
    <p:extLst>
      <p:ext uri="{BB962C8B-B14F-4D97-AF65-F5344CB8AC3E}">
        <p14:creationId xmlns:p14="http://schemas.microsoft.com/office/powerpoint/2010/main" val="326198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A6FEB-DDCB-4C25-8E2D-6496FEBD2BEF}" type="slidenum">
              <a:rPr lang="en-US" smtClean="0"/>
              <a:t>12</a:t>
            </a:fld>
            <a:endParaRPr lang="en-US" dirty="0"/>
          </a:p>
        </p:txBody>
      </p:sp>
    </p:spTree>
    <p:extLst>
      <p:ext uri="{BB962C8B-B14F-4D97-AF65-F5344CB8AC3E}">
        <p14:creationId xmlns:p14="http://schemas.microsoft.com/office/powerpoint/2010/main" val="384148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A6FEB-DDCB-4C25-8E2D-6496FEBD2BEF}" type="slidenum">
              <a:rPr lang="en-US" smtClean="0"/>
              <a:t>17</a:t>
            </a:fld>
            <a:endParaRPr lang="en-US" dirty="0"/>
          </a:p>
        </p:txBody>
      </p:sp>
    </p:spTree>
    <p:extLst>
      <p:ext uri="{BB962C8B-B14F-4D97-AF65-F5344CB8AC3E}">
        <p14:creationId xmlns:p14="http://schemas.microsoft.com/office/powerpoint/2010/main" val="158741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FC91DC-4DA0-4E52-A6F9-3DB816560E4B}" type="datetimeFigureOut">
              <a:rPr lang="en-US" smtClean="0"/>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153614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301447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183705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graphicFrame>
        <p:nvGraphicFramePr>
          <p:cNvPr id="7" name="Table 6">
            <a:extLst>
              <a:ext uri="{FF2B5EF4-FFF2-40B4-BE49-F238E27FC236}">
                <a16:creationId xmlns:a16="http://schemas.microsoft.com/office/drawing/2014/main" id="{6311E0A9-B6E0-9A41-E94F-71185FC41DB6}"/>
              </a:ext>
            </a:extLst>
          </p:cNvPr>
          <p:cNvGraphicFramePr>
            <a:graphicFrameLocks noGrp="1"/>
          </p:cNvGraphicFramePr>
          <p:nvPr userDrawn="1">
            <p:extLst>
              <p:ext uri="{D42A27DB-BD31-4B8C-83A1-F6EECF244321}">
                <p14:modId xmlns:p14="http://schemas.microsoft.com/office/powerpoint/2010/main" val="1680428793"/>
              </p:ext>
            </p:extLst>
          </p:nvPr>
        </p:nvGraphicFramePr>
        <p:xfrm>
          <a:off x="361123" y="801355"/>
          <a:ext cx="7050154" cy="8908126"/>
        </p:xfrm>
        <a:graphic>
          <a:graphicData uri="http://schemas.openxmlformats.org/drawingml/2006/table">
            <a:tbl>
              <a:tblPr/>
              <a:tblGrid>
                <a:gridCol w="1025098">
                  <a:extLst>
                    <a:ext uri="{9D8B030D-6E8A-4147-A177-3AD203B41FA5}">
                      <a16:colId xmlns:a16="http://schemas.microsoft.com/office/drawing/2014/main" val="3108141515"/>
                    </a:ext>
                  </a:extLst>
                </a:gridCol>
                <a:gridCol w="1004176">
                  <a:extLst>
                    <a:ext uri="{9D8B030D-6E8A-4147-A177-3AD203B41FA5}">
                      <a16:colId xmlns:a16="http://schemas.microsoft.com/office/drawing/2014/main" val="87562393"/>
                    </a:ext>
                  </a:extLst>
                </a:gridCol>
                <a:gridCol w="1004176">
                  <a:extLst>
                    <a:ext uri="{9D8B030D-6E8A-4147-A177-3AD203B41FA5}">
                      <a16:colId xmlns:a16="http://schemas.microsoft.com/office/drawing/2014/main" val="3546829347"/>
                    </a:ext>
                  </a:extLst>
                </a:gridCol>
                <a:gridCol w="1004176">
                  <a:extLst>
                    <a:ext uri="{9D8B030D-6E8A-4147-A177-3AD203B41FA5}">
                      <a16:colId xmlns:a16="http://schemas.microsoft.com/office/drawing/2014/main" val="1920782123"/>
                    </a:ext>
                  </a:extLst>
                </a:gridCol>
                <a:gridCol w="1004176">
                  <a:extLst>
                    <a:ext uri="{9D8B030D-6E8A-4147-A177-3AD203B41FA5}">
                      <a16:colId xmlns:a16="http://schemas.microsoft.com/office/drawing/2014/main" val="124521968"/>
                    </a:ext>
                  </a:extLst>
                </a:gridCol>
                <a:gridCol w="1004176">
                  <a:extLst>
                    <a:ext uri="{9D8B030D-6E8A-4147-A177-3AD203B41FA5}">
                      <a16:colId xmlns:a16="http://schemas.microsoft.com/office/drawing/2014/main" val="1924338882"/>
                    </a:ext>
                  </a:extLst>
                </a:gridCol>
                <a:gridCol w="1004176">
                  <a:extLst>
                    <a:ext uri="{9D8B030D-6E8A-4147-A177-3AD203B41FA5}">
                      <a16:colId xmlns:a16="http://schemas.microsoft.com/office/drawing/2014/main" val="418747189"/>
                    </a:ext>
                  </a:extLst>
                </a:gridCol>
              </a:tblGrid>
              <a:tr h="398542">
                <a:tc>
                  <a:txBody>
                    <a:bodyPr/>
                    <a:lstStyle/>
                    <a:p>
                      <a:pPr algn="l" fontAlgn="ctr"/>
                      <a:r>
                        <a:rPr lang="en-US" sz="900" b="0" i="0" u="none" strike="noStrike" dirty="0">
                          <a:solidFill>
                            <a:srgbClr val="595959"/>
                          </a:solidFill>
                          <a:effectLst/>
                          <a:latin typeface="Century Gothic" panose="020B0502020202020204" pitchFamily="34" charset="0"/>
                        </a:rPr>
                        <a:t>SUNDAY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MONDAY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TUESDAY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WEDNESDAY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THURSDAY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FRIDAY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SATURDAY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606205"/>
                  </a:ext>
                </a:extLst>
              </a:tr>
              <a:tr h="357315">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55327636"/>
                  </a:ext>
                </a:extLst>
              </a:tr>
              <a:tr h="10609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85210064"/>
                  </a:ext>
                </a:extLst>
              </a:tr>
              <a:tr h="357315">
                <a:tc>
                  <a:txBody>
                    <a:bodyPr/>
                    <a:lstStyle/>
                    <a:p>
                      <a:pPr algn="l" fontAlgn="b"/>
                      <a:r>
                        <a:rPr lang="en-US" sz="900" b="0" i="0" u="none" strike="noStrike" dirty="0">
                          <a:solidFill>
                            <a:srgbClr val="595959"/>
                          </a:solidFill>
                          <a:effectLst/>
                          <a:latin typeface="Century Gothic" panose="020B0502020202020204" pitchFamily="34" charset="0"/>
                        </a:rPr>
                        <a:t>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9</a:t>
                      </a:r>
                    </a:p>
                  </a:txBody>
                  <a:tcPr marL="71599" marR="5967" marT="5967" marB="0" anchor="b">
                    <a:lnL>
                      <a:noFill/>
                    </a:lnL>
                    <a:lnR>
                      <a:noFill/>
                    </a:lnR>
                    <a:lnT>
                      <a:noFill/>
                    </a:lnT>
                    <a:lnB>
                      <a:noFill/>
                    </a:lnB>
                    <a:noFill/>
                  </a:tcPr>
                </a:tc>
                <a:extLst>
                  <a:ext uri="{0D108BD9-81ED-4DB2-BD59-A6C34878D82A}">
                    <a16:rowId xmlns:a16="http://schemas.microsoft.com/office/drawing/2014/main" val="3330230947"/>
                  </a:ext>
                </a:extLst>
              </a:tr>
              <a:tr h="10609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04896002"/>
                  </a:ext>
                </a:extLst>
              </a:tr>
              <a:tr h="357315">
                <a:tc>
                  <a:txBody>
                    <a:bodyPr/>
                    <a:lstStyle/>
                    <a:p>
                      <a:pPr algn="l" fontAlgn="b"/>
                      <a:r>
                        <a:rPr lang="en-US" sz="900" b="0" i="0" u="none" strike="noStrike" dirty="0">
                          <a:solidFill>
                            <a:srgbClr val="595959"/>
                          </a:solidFill>
                          <a:effectLst/>
                          <a:latin typeface="Century Gothic" panose="020B0502020202020204" pitchFamily="34" charset="0"/>
                        </a:rPr>
                        <a:t>10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16</a:t>
                      </a:r>
                    </a:p>
                  </a:txBody>
                  <a:tcPr marL="71599" marR="5967" marT="5967" marB="0" anchor="b">
                    <a:lnL>
                      <a:noFill/>
                    </a:lnL>
                    <a:lnR>
                      <a:noFill/>
                    </a:lnR>
                    <a:lnT>
                      <a:noFill/>
                    </a:lnT>
                    <a:lnB>
                      <a:noFill/>
                    </a:lnB>
                    <a:noFill/>
                  </a:tcPr>
                </a:tc>
                <a:extLst>
                  <a:ext uri="{0D108BD9-81ED-4DB2-BD59-A6C34878D82A}">
                    <a16:rowId xmlns:a16="http://schemas.microsoft.com/office/drawing/2014/main" val="1206536502"/>
                  </a:ext>
                </a:extLst>
              </a:tr>
              <a:tr h="10609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57943667"/>
                  </a:ext>
                </a:extLst>
              </a:tr>
              <a:tr h="357315">
                <a:tc>
                  <a:txBody>
                    <a:bodyPr/>
                    <a:lstStyle/>
                    <a:p>
                      <a:pPr algn="l" fontAlgn="b"/>
                      <a:r>
                        <a:rPr lang="en-US" sz="900" b="0" i="0" u="none" strike="noStrike" dirty="0">
                          <a:solidFill>
                            <a:srgbClr val="595959"/>
                          </a:solidFill>
                          <a:effectLst/>
                          <a:latin typeface="Century Gothic" panose="020B0502020202020204" pitchFamily="34" charset="0"/>
                        </a:rPr>
                        <a:t>17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23</a:t>
                      </a:r>
                    </a:p>
                  </a:txBody>
                  <a:tcPr marL="71599" marR="5967" marT="5967" marB="0" anchor="b">
                    <a:lnL>
                      <a:noFill/>
                    </a:lnL>
                    <a:lnR>
                      <a:noFill/>
                    </a:lnR>
                    <a:lnT>
                      <a:noFill/>
                    </a:lnT>
                    <a:lnB>
                      <a:noFill/>
                    </a:lnB>
                    <a:noFill/>
                  </a:tcPr>
                </a:tc>
                <a:extLst>
                  <a:ext uri="{0D108BD9-81ED-4DB2-BD59-A6C34878D82A}">
                    <a16:rowId xmlns:a16="http://schemas.microsoft.com/office/drawing/2014/main" val="3567949910"/>
                  </a:ext>
                </a:extLst>
              </a:tr>
              <a:tr h="10609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endParaRPr lang="en-US" sz="800" b="1" i="0" u="none" strike="noStrike" dirty="0">
                        <a:solidFill>
                          <a:schemeClr val="accent2"/>
                        </a:solidFill>
                        <a:effectLst/>
                        <a:latin typeface="Century Gothic" panose="020B0502020202020204" pitchFamily="34" charset="0"/>
                      </a:endParaRPr>
                    </a:p>
                  </a:txBody>
                  <a:tcPr marL="5967" marR="5967" marT="5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endParaRPr lang="en-US" sz="800" b="1" i="0" u="none" strike="noStrike" dirty="0">
                        <a:solidFill>
                          <a:schemeClr val="accent2"/>
                        </a:solidFill>
                        <a:effectLst/>
                        <a:latin typeface="Century Gothic" panose="020B0502020202020204" pitchFamily="34" charset="0"/>
                      </a:endParaRPr>
                    </a:p>
                  </a:txBody>
                  <a:tcPr marL="5967" marR="5967" marT="5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18396288"/>
                  </a:ext>
                </a:extLst>
              </a:tr>
              <a:tr h="357315">
                <a:tc>
                  <a:txBody>
                    <a:bodyPr/>
                    <a:lstStyle/>
                    <a:p>
                      <a:pPr algn="l" fontAlgn="b"/>
                      <a:r>
                        <a:rPr lang="en-US" sz="900" b="0" i="0" u="none" strike="noStrike" dirty="0">
                          <a:solidFill>
                            <a:srgbClr val="595959"/>
                          </a:solidFill>
                          <a:effectLst/>
                          <a:latin typeface="Century Gothic" panose="020B0502020202020204" pitchFamily="34" charset="0"/>
                        </a:rPr>
                        <a:t>24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30</a:t>
                      </a:r>
                    </a:p>
                  </a:txBody>
                  <a:tcPr marL="71599" marR="5967" marT="5967" marB="0" anchor="b">
                    <a:lnL>
                      <a:noFill/>
                    </a:lnL>
                    <a:lnR>
                      <a:noFill/>
                    </a:lnR>
                    <a:lnT>
                      <a:noFill/>
                    </a:lnT>
                    <a:lnB>
                      <a:noFill/>
                    </a:lnB>
                    <a:noFill/>
                  </a:tcPr>
                </a:tc>
                <a:extLst>
                  <a:ext uri="{0D108BD9-81ED-4DB2-BD59-A6C34878D82A}">
                    <a16:rowId xmlns:a16="http://schemas.microsoft.com/office/drawing/2014/main" val="3074253057"/>
                  </a:ext>
                </a:extLst>
              </a:tr>
              <a:tr h="10609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72638644"/>
                  </a:ext>
                </a:extLst>
              </a:tr>
              <a:tr h="357315">
                <a:tc>
                  <a:txBody>
                    <a:bodyPr/>
                    <a:lstStyle/>
                    <a:p>
                      <a:pPr algn="l" fontAlgn="b"/>
                      <a:r>
                        <a:rPr lang="en-US" sz="900" b="0" i="0" u="none" strike="noStrike" dirty="0">
                          <a:solidFill>
                            <a:srgbClr val="595959"/>
                          </a:solidFill>
                          <a:effectLst/>
                          <a:latin typeface="Century Gothic" panose="020B0502020202020204" pitchFamily="34" charset="0"/>
                        </a:rPr>
                        <a:t>31</a:t>
                      </a: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tc gridSpan="5">
                  <a:txBody>
                    <a:bodyPr/>
                    <a:lstStyle/>
                    <a:p>
                      <a:pPr algn="l" fontAlgn="b"/>
                      <a:endParaRPr lang="en-US" sz="900" b="0" i="0" u="none" strike="noStrike" dirty="0">
                        <a:solidFill>
                          <a:srgbClr val="595959"/>
                        </a:solidFill>
                        <a:effectLst/>
                        <a:latin typeface="Century Gothic" panose="020B0502020202020204" pitchFamily="34" charset="0"/>
                      </a:endParaRPr>
                    </a:p>
                  </a:txBody>
                  <a:tcPr marL="71599" marR="5967" marT="5967"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7594109"/>
                  </a:ext>
                </a:extLst>
              </a:tr>
              <a:tr h="10609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noFill/>
                  </a:tcPr>
                </a:tc>
                <a:tc gridSpan="5">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6059880"/>
                  </a:ext>
                </a:extLst>
              </a:tr>
            </a:tbl>
          </a:graphicData>
        </a:graphic>
      </p:graphicFrame>
    </p:spTree>
    <p:extLst>
      <p:ext uri="{BB962C8B-B14F-4D97-AF65-F5344CB8AC3E}">
        <p14:creationId xmlns:p14="http://schemas.microsoft.com/office/powerpoint/2010/main" val="29703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305412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graphicFrame>
        <p:nvGraphicFramePr>
          <p:cNvPr id="5" name="Table 4">
            <a:extLst>
              <a:ext uri="{FF2B5EF4-FFF2-40B4-BE49-F238E27FC236}">
                <a16:creationId xmlns:a16="http://schemas.microsoft.com/office/drawing/2014/main" id="{5E9C69EB-BA48-5FEA-1C71-CAE0E07B03EE}"/>
              </a:ext>
            </a:extLst>
          </p:cNvPr>
          <p:cNvGraphicFramePr>
            <a:graphicFrameLocks noGrp="1"/>
          </p:cNvGraphicFramePr>
          <p:nvPr userDrawn="1">
            <p:extLst>
              <p:ext uri="{D42A27DB-BD31-4B8C-83A1-F6EECF244321}">
                <p14:modId xmlns:p14="http://schemas.microsoft.com/office/powerpoint/2010/main" val="3907035566"/>
              </p:ext>
            </p:extLst>
          </p:nvPr>
        </p:nvGraphicFramePr>
        <p:xfrm>
          <a:off x="331304" y="781877"/>
          <a:ext cx="7126358" cy="8903545"/>
        </p:xfrm>
        <a:graphic>
          <a:graphicData uri="http://schemas.openxmlformats.org/drawingml/2006/table">
            <a:tbl>
              <a:tblPr/>
              <a:tblGrid>
                <a:gridCol w="1036178">
                  <a:extLst>
                    <a:ext uri="{9D8B030D-6E8A-4147-A177-3AD203B41FA5}">
                      <a16:colId xmlns:a16="http://schemas.microsoft.com/office/drawing/2014/main" val="525282660"/>
                    </a:ext>
                  </a:extLst>
                </a:gridCol>
                <a:gridCol w="1015030">
                  <a:extLst>
                    <a:ext uri="{9D8B030D-6E8A-4147-A177-3AD203B41FA5}">
                      <a16:colId xmlns:a16="http://schemas.microsoft.com/office/drawing/2014/main" val="474808668"/>
                    </a:ext>
                  </a:extLst>
                </a:gridCol>
                <a:gridCol w="1015030">
                  <a:extLst>
                    <a:ext uri="{9D8B030D-6E8A-4147-A177-3AD203B41FA5}">
                      <a16:colId xmlns:a16="http://schemas.microsoft.com/office/drawing/2014/main" val="2888934072"/>
                    </a:ext>
                  </a:extLst>
                </a:gridCol>
                <a:gridCol w="1015030">
                  <a:extLst>
                    <a:ext uri="{9D8B030D-6E8A-4147-A177-3AD203B41FA5}">
                      <a16:colId xmlns:a16="http://schemas.microsoft.com/office/drawing/2014/main" val="2723501719"/>
                    </a:ext>
                  </a:extLst>
                </a:gridCol>
                <a:gridCol w="1015030">
                  <a:extLst>
                    <a:ext uri="{9D8B030D-6E8A-4147-A177-3AD203B41FA5}">
                      <a16:colId xmlns:a16="http://schemas.microsoft.com/office/drawing/2014/main" val="250438396"/>
                    </a:ext>
                  </a:extLst>
                </a:gridCol>
                <a:gridCol w="1028857">
                  <a:extLst>
                    <a:ext uri="{9D8B030D-6E8A-4147-A177-3AD203B41FA5}">
                      <a16:colId xmlns:a16="http://schemas.microsoft.com/office/drawing/2014/main" val="3110983472"/>
                    </a:ext>
                  </a:extLst>
                </a:gridCol>
                <a:gridCol w="1001203">
                  <a:extLst>
                    <a:ext uri="{9D8B030D-6E8A-4147-A177-3AD203B41FA5}">
                      <a16:colId xmlns:a16="http://schemas.microsoft.com/office/drawing/2014/main" val="2267102428"/>
                    </a:ext>
                  </a:extLst>
                </a:gridCol>
              </a:tblGrid>
              <a:tr h="473765">
                <a:tc>
                  <a:txBody>
                    <a:bodyPr/>
                    <a:lstStyle/>
                    <a:p>
                      <a:pPr algn="l" fontAlgn="ctr"/>
                      <a:r>
                        <a:rPr lang="en-US" sz="900" b="0" i="0" u="none" strike="noStrike" dirty="0">
                          <a:solidFill>
                            <a:srgbClr val="595959"/>
                          </a:solidFill>
                          <a:effectLst/>
                          <a:latin typeface="Century Gothic" panose="020B0502020202020204" pitchFamily="34" charset="0"/>
                        </a:rPr>
                        <a:t>SUNDAY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MONDAY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TUESDAY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WEDNESDAY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THURSDAY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FRIDAY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SATURDAY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3815217"/>
                  </a:ext>
                </a:extLst>
              </a:tr>
              <a:tr h="424757">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4</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5</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6</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88131392"/>
                  </a:ext>
                </a:extLst>
              </a:tr>
              <a:tr h="126119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0" u="none" strike="noStrike" dirty="0">
                          <a:solidFill>
                            <a:srgbClr val="595959"/>
                          </a:solidFill>
                          <a:effectLst/>
                          <a:latin typeface="Century Gothic" panose="020B0502020202020204" pitchFamily="34" charset="0"/>
                        </a:rPr>
                        <a:t> </a:t>
                      </a:r>
                      <a:endParaRPr lang="en-US" sz="900" b="1" i="0" u="none" strike="noStrike" dirty="0">
                        <a:solidFill>
                          <a:srgbClr val="595959"/>
                        </a:solidFill>
                        <a:effectLst/>
                        <a:latin typeface="Century Gothic" panose="020B0502020202020204" pitchFamily="34" charset="0"/>
                      </a:endParaRPr>
                    </a:p>
                  </a:txBody>
                  <a:tcPr marL="5967" marR="5967" marT="5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3716905"/>
                  </a:ext>
                </a:extLst>
              </a:tr>
              <a:tr h="424757">
                <a:tc>
                  <a:txBody>
                    <a:bodyPr/>
                    <a:lstStyle/>
                    <a:p>
                      <a:pPr algn="l" fontAlgn="b"/>
                      <a:r>
                        <a:rPr lang="en-US" sz="900" b="0" i="0" u="none" strike="noStrike" dirty="0">
                          <a:solidFill>
                            <a:srgbClr val="595959"/>
                          </a:solidFill>
                          <a:effectLst/>
                          <a:latin typeface="Century Gothic" panose="020B0502020202020204" pitchFamily="34" charset="0"/>
                        </a:rPr>
                        <a:t>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13</a:t>
                      </a:r>
                    </a:p>
                  </a:txBody>
                  <a:tcPr marL="71599" marR="5967" marT="5967" marB="0" anchor="b">
                    <a:lnL>
                      <a:noFill/>
                    </a:lnL>
                    <a:lnR>
                      <a:noFill/>
                    </a:lnR>
                    <a:lnT>
                      <a:noFill/>
                    </a:lnT>
                    <a:lnB>
                      <a:noFill/>
                    </a:lnB>
                    <a:noFill/>
                  </a:tcPr>
                </a:tc>
                <a:extLst>
                  <a:ext uri="{0D108BD9-81ED-4DB2-BD59-A6C34878D82A}">
                    <a16:rowId xmlns:a16="http://schemas.microsoft.com/office/drawing/2014/main" val="1168163320"/>
                  </a:ext>
                </a:extLst>
              </a:tr>
              <a:tr h="126119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76624893"/>
                  </a:ext>
                </a:extLst>
              </a:tr>
              <a:tr h="424757">
                <a:tc>
                  <a:txBody>
                    <a:bodyPr/>
                    <a:lstStyle/>
                    <a:p>
                      <a:pPr algn="l" fontAlgn="b"/>
                      <a:r>
                        <a:rPr lang="en-US" sz="900" b="0" i="0" u="none" strike="noStrike" dirty="0">
                          <a:solidFill>
                            <a:srgbClr val="595959"/>
                          </a:solidFill>
                          <a:effectLst/>
                          <a:latin typeface="Century Gothic" panose="020B0502020202020204" pitchFamily="34" charset="0"/>
                        </a:rPr>
                        <a:t>14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20</a:t>
                      </a:r>
                    </a:p>
                  </a:txBody>
                  <a:tcPr marL="71599" marR="5967" marT="5967" marB="0" anchor="b">
                    <a:lnL>
                      <a:noFill/>
                    </a:lnL>
                    <a:lnR>
                      <a:noFill/>
                    </a:lnR>
                    <a:lnT>
                      <a:noFill/>
                    </a:lnT>
                    <a:lnB>
                      <a:noFill/>
                    </a:lnB>
                    <a:noFill/>
                  </a:tcPr>
                </a:tc>
                <a:extLst>
                  <a:ext uri="{0D108BD9-81ED-4DB2-BD59-A6C34878D82A}">
                    <a16:rowId xmlns:a16="http://schemas.microsoft.com/office/drawing/2014/main" val="1524847005"/>
                  </a:ext>
                </a:extLst>
              </a:tr>
              <a:tr h="126119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3532201"/>
                  </a:ext>
                </a:extLst>
              </a:tr>
              <a:tr h="424757">
                <a:tc>
                  <a:txBody>
                    <a:bodyPr/>
                    <a:lstStyle/>
                    <a:p>
                      <a:pPr algn="l" fontAlgn="b"/>
                      <a:r>
                        <a:rPr lang="en-US" sz="900" b="0" i="0" u="none" strike="noStrike" dirty="0">
                          <a:solidFill>
                            <a:srgbClr val="595959"/>
                          </a:solidFill>
                          <a:effectLst/>
                          <a:latin typeface="Century Gothic" panose="020B0502020202020204" pitchFamily="34" charset="0"/>
                        </a:rPr>
                        <a:t>21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27</a:t>
                      </a:r>
                    </a:p>
                  </a:txBody>
                  <a:tcPr marL="71599" marR="5967" marT="5967" marB="0" anchor="b">
                    <a:lnL>
                      <a:noFill/>
                    </a:lnL>
                    <a:lnR>
                      <a:noFill/>
                    </a:lnR>
                    <a:lnT>
                      <a:noFill/>
                    </a:lnT>
                    <a:lnB>
                      <a:noFill/>
                    </a:lnB>
                    <a:noFill/>
                  </a:tcPr>
                </a:tc>
                <a:extLst>
                  <a:ext uri="{0D108BD9-81ED-4DB2-BD59-A6C34878D82A}">
                    <a16:rowId xmlns:a16="http://schemas.microsoft.com/office/drawing/2014/main" val="4076230197"/>
                  </a:ext>
                </a:extLst>
              </a:tr>
              <a:tr h="126119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29008581"/>
                  </a:ext>
                </a:extLst>
              </a:tr>
              <a:tr h="424757">
                <a:tc>
                  <a:txBody>
                    <a:bodyPr/>
                    <a:lstStyle/>
                    <a:p>
                      <a:pPr algn="l" fontAlgn="b"/>
                      <a:r>
                        <a:rPr lang="en-US" sz="900" b="0" i="0" u="none" strike="noStrike" dirty="0">
                          <a:solidFill>
                            <a:srgbClr val="595959"/>
                          </a:solidFill>
                          <a:effectLst/>
                          <a:latin typeface="Century Gothic" panose="020B0502020202020204" pitchFamily="34" charset="0"/>
                        </a:rPr>
                        <a:t>28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30</a:t>
                      </a: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extLst>
                  <a:ext uri="{0D108BD9-81ED-4DB2-BD59-A6C34878D82A}">
                    <a16:rowId xmlns:a16="http://schemas.microsoft.com/office/drawing/2014/main" val="165192370"/>
                  </a:ext>
                </a:extLst>
              </a:tr>
              <a:tr h="126119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09682574"/>
                  </a:ext>
                </a:extLst>
              </a:tr>
            </a:tbl>
          </a:graphicData>
        </a:graphic>
      </p:graphicFrame>
    </p:spTree>
    <p:extLst>
      <p:ext uri="{BB962C8B-B14F-4D97-AF65-F5344CB8AC3E}">
        <p14:creationId xmlns:p14="http://schemas.microsoft.com/office/powerpoint/2010/main" val="128774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118244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graphicFrame>
        <p:nvGraphicFramePr>
          <p:cNvPr id="5" name="Table 4">
            <a:extLst>
              <a:ext uri="{FF2B5EF4-FFF2-40B4-BE49-F238E27FC236}">
                <a16:creationId xmlns:a16="http://schemas.microsoft.com/office/drawing/2014/main" id="{58692704-E3F8-06B0-D934-9DFFE9B285D3}"/>
              </a:ext>
            </a:extLst>
          </p:cNvPr>
          <p:cNvGraphicFramePr>
            <a:graphicFrameLocks noGrp="1"/>
          </p:cNvGraphicFramePr>
          <p:nvPr userDrawn="1">
            <p:extLst>
              <p:ext uri="{D42A27DB-BD31-4B8C-83A1-F6EECF244321}">
                <p14:modId xmlns:p14="http://schemas.microsoft.com/office/powerpoint/2010/main" val="177273716"/>
              </p:ext>
            </p:extLst>
          </p:nvPr>
        </p:nvGraphicFramePr>
        <p:xfrm>
          <a:off x="341244" y="768625"/>
          <a:ext cx="7089912" cy="8868666"/>
        </p:xfrm>
        <a:graphic>
          <a:graphicData uri="http://schemas.openxmlformats.org/drawingml/2006/table">
            <a:tbl>
              <a:tblPr/>
              <a:tblGrid>
                <a:gridCol w="1030878">
                  <a:extLst>
                    <a:ext uri="{9D8B030D-6E8A-4147-A177-3AD203B41FA5}">
                      <a16:colId xmlns:a16="http://schemas.microsoft.com/office/drawing/2014/main" val="2640284266"/>
                    </a:ext>
                  </a:extLst>
                </a:gridCol>
                <a:gridCol w="1009839">
                  <a:extLst>
                    <a:ext uri="{9D8B030D-6E8A-4147-A177-3AD203B41FA5}">
                      <a16:colId xmlns:a16="http://schemas.microsoft.com/office/drawing/2014/main" val="3594066590"/>
                    </a:ext>
                  </a:extLst>
                </a:gridCol>
                <a:gridCol w="1009839">
                  <a:extLst>
                    <a:ext uri="{9D8B030D-6E8A-4147-A177-3AD203B41FA5}">
                      <a16:colId xmlns:a16="http://schemas.microsoft.com/office/drawing/2014/main" val="2215990519"/>
                    </a:ext>
                  </a:extLst>
                </a:gridCol>
                <a:gridCol w="1009839">
                  <a:extLst>
                    <a:ext uri="{9D8B030D-6E8A-4147-A177-3AD203B41FA5}">
                      <a16:colId xmlns:a16="http://schemas.microsoft.com/office/drawing/2014/main" val="2455644156"/>
                    </a:ext>
                  </a:extLst>
                </a:gridCol>
                <a:gridCol w="1009839">
                  <a:extLst>
                    <a:ext uri="{9D8B030D-6E8A-4147-A177-3AD203B41FA5}">
                      <a16:colId xmlns:a16="http://schemas.microsoft.com/office/drawing/2014/main" val="539893138"/>
                    </a:ext>
                  </a:extLst>
                </a:gridCol>
                <a:gridCol w="1009839">
                  <a:extLst>
                    <a:ext uri="{9D8B030D-6E8A-4147-A177-3AD203B41FA5}">
                      <a16:colId xmlns:a16="http://schemas.microsoft.com/office/drawing/2014/main" val="1349508931"/>
                    </a:ext>
                  </a:extLst>
                </a:gridCol>
                <a:gridCol w="1009839">
                  <a:extLst>
                    <a:ext uri="{9D8B030D-6E8A-4147-A177-3AD203B41FA5}">
                      <a16:colId xmlns:a16="http://schemas.microsoft.com/office/drawing/2014/main" val="4286537069"/>
                    </a:ext>
                  </a:extLst>
                </a:gridCol>
              </a:tblGrid>
              <a:tr h="471911">
                <a:tc>
                  <a:txBody>
                    <a:bodyPr/>
                    <a:lstStyle/>
                    <a:p>
                      <a:pPr algn="l" fontAlgn="ctr"/>
                      <a:r>
                        <a:rPr lang="en-US" sz="900" b="0" i="0" u="none" strike="noStrike" dirty="0">
                          <a:solidFill>
                            <a:srgbClr val="595959"/>
                          </a:solidFill>
                          <a:effectLst/>
                          <a:latin typeface="Century Gothic" panose="020B0502020202020204" pitchFamily="34" charset="0"/>
                        </a:rPr>
                        <a:t>SUNDAY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MONDAY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TUESDAY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WEDNESDAY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THURSDAY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FRIDAY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SATURDAY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4775950"/>
                  </a:ext>
                </a:extLst>
              </a:tr>
              <a:tr h="423092">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4</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990351"/>
                  </a:ext>
                </a:extLst>
              </a:tr>
              <a:tr h="1256259">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72097687"/>
                  </a:ext>
                </a:extLst>
              </a:tr>
              <a:tr h="423092">
                <a:tc>
                  <a:txBody>
                    <a:bodyPr/>
                    <a:lstStyle/>
                    <a:p>
                      <a:pPr algn="l" fontAlgn="b"/>
                      <a:r>
                        <a:rPr lang="en-US" sz="900" b="0" i="0" u="none" strike="noStrike" dirty="0">
                          <a:solidFill>
                            <a:srgbClr val="595959"/>
                          </a:solidFill>
                          <a:effectLst/>
                          <a:latin typeface="Century Gothic" panose="020B0502020202020204" pitchFamily="34" charset="0"/>
                        </a:rPr>
                        <a:t>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11</a:t>
                      </a:r>
                    </a:p>
                  </a:txBody>
                  <a:tcPr marL="71599" marR="5967" marT="5967" marB="0" anchor="b">
                    <a:lnL>
                      <a:noFill/>
                    </a:lnL>
                    <a:lnR>
                      <a:noFill/>
                    </a:lnR>
                    <a:lnT>
                      <a:noFill/>
                    </a:lnT>
                    <a:lnB>
                      <a:noFill/>
                    </a:lnB>
                    <a:noFill/>
                  </a:tcPr>
                </a:tc>
                <a:extLst>
                  <a:ext uri="{0D108BD9-81ED-4DB2-BD59-A6C34878D82A}">
                    <a16:rowId xmlns:a16="http://schemas.microsoft.com/office/drawing/2014/main" val="567609264"/>
                  </a:ext>
                </a:extLst>
              </a:tr>
              <a:tr h="125625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01435571"/>
                  </a:ext>
                </a:extLst>
              </a:tr>
              <a:tr h="423092">
                <a:tc>
                  <a:txBody>
                    <a:bodyPr/>
                    <a:lstStyle/>
                    <a:p>
                      <a:pPr algn="l" fontAlgn="b"/>
                      <a:r>
                        <a:rPr lang="en-US" sz="900" b="0" i="0" u="none" strike="noStrike" dirty="0">
                          <a:solidFill>
                            <a:srgbClr val="595959"/>
                          </a:solidFill>
                          <a:effectLst/>
                          <a:latin typeface="Century Gothic" panose="020B0502020202020204" pitchFamily="34" charset="0"/>
                        </a:rPr>
                        <a:t>12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18</a:t>
                      </a:r>
                    </a:p>
                  </a:txBody>
                  <a:tcPr marL="71599" marR="5967" marT="5967" marB="0" anchor="b">
                    <a:lnL>
                      <a:noFill/>
                    </a:lnL>
                    <a:lnR>
                      <a:noFill/>
                    </a:lnR>
                    <a:lnT>
                      <a:noFill/>
                    </a:lnT>
                    <a:lnB>
                      <a:noFill/>
                    </a:lnB>
                    <a:noFill/>
                  </a:tcPr>
                </a:tc>
                <a:extLst>
                  <a:ext uri="{0D108BD9-81ED-4DB2-BD59-A6C34878D82A}">
                    <a16:rowId xmlns:a16="http://schemas.microsoft.com/office/drawing/2014/main" val="2373486804"/>
                  </a:ext>
                </a:extLst>
              </a:tr>
              <a:tr h="125625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04024605"/>
                  </a:ext>
                </a:extLst>
              </a:tr>
              <a:tr h="423092">
                <a:tc>
                  <a:txBody>
                    <a:bodyPr/>
                    <a:lstStyle/>
                    <a:p>
                      <a:pPr algn="l" fontAlgn="b"/>
                      <a:r>
                        <a:rPr lang="en-US" sz="900" b="0" i="0" u="none" strike="noStrike" dirty="0">
                          <a:solidFill>
                            <a:srgbClr val="595959"/>
                          </a:solidFill>
                          <a:effectLst/>
                          <a:latin typeface="Century Gothic" panose="020B0502020202020204" pitchFamily="34" charset="0"/>
                        </a:rPr>
                        <a:t>19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25</a:t>
                      </a:r>
                    </a:p>
                  </a:txBody>
                  <a:tcPr marL="71599" marR="5967" marT="5967" marB="0" anchor="b">
                    <a:lnL>
                      <a:noFill/>
                    </a:lnL>
                    <a:lnR>
                      <a:noFill/>
                    </a:lnR>
                    <a:lnT>
                      <a:noFill/>
                    </a:lnT>
                    <a:lnB>
                      <a:noFill/>
                    </a:lnB>
                    <a:noFill/>
                  </a:tcPr>
                </a:tc>
                <a:extLst>
                  <a:ext uri="{0D108BD9-81ED-4DB2-BD59-A6C34878D82A}">
                    <a16:rowId xmlns:a16="http://schemas.microsoft.com/office/drawing/2014/main" val="770280087"/>
                  </a:ext>
                </a:extLst>
              </a:tr>
              <a:tr h="125625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82044525"/>
                  </a:ext>
                </a:extLst>
              </a:tr>
              <a:tr h="423092">
                <a:tc>
                  <a:txBody>
                    <a:bodyPr/>
                    <a:lstStyle/>
                    <a:p>
                      <a:pPr algn="l" fontAlgn="b"/>
                      <a:r>
                        <a:rPr lang="en-US" sz="900" b="0" i="0" u="none" strike="noStrike" dirty="0">
                          <a:solidFill>
                            <a:srgbClr val="595959"/>
                          </a:solidFill>
                          <a:effectLst/>
                          <a:latin typeface="Century Gothic" panose="020B0502020202020204" pitchFamily="34" charset="0"/>
                        </a:rPr>
                        <a:t>26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31</a:t>
                      </a: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extLst>
                  <a:ext uri="{0D108BD9-81ED-4DB2-BD59-A6C34878D82A}">
                    <a16:rowId xmlns:a16="http://schemas.microsoft.com/office/drawing/2014/main" val="2883079939"/>
                  </a:ext>
                </a:extLst>
              </a:tr>
              <a:tr h="125625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21388360"/>
                  </a:ext>
                </a:extLst>
              </a:tr>
            </a:tbl>
          </a:graphicData>
        </a:graphic>
      </p:graphicFrame>
    </p:spTree>
    <p:extLst>
      <p:ext uri="{BB962C8B-B14F-4D97-AF65-F5344CB8AC3E}">
        <p14:creationId xmlns:p14="http://schemas.microsoft.com/office/powerpoint/2010/main" val="283699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346634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graphicFrame>
        <p:nvGraphicFramePr>
          <p:cNvPr id="5" name="Table 4">
            <a:extLst>
              <a:ext uri="{FF2B5EF4-FFF2-40B4-BE49-F238E27FC236}">
                <a16:creationId xmlns:a16="http://schemas.microsoft.com/office/drawing/2014/main" id="{CF373C48-17E1-41AB-842F-33EA98A40C4A}"/>
              </a:ext>
            </a:extLst>
          </p:cNvPr>
          <p:cNvGraphicFramePr>
            <a:graphicFrameLocks noGrp="1"/>
          </p:cNvGraphicFramePr>
          <p:nvPr userDrawn="1">
            <p:extLst>
              <p:ext uri="{D42A27DB-BD31-4B8C-83A1-F6EECF244321}">
                <p14:modId xmlns:p14="http://schemas.microsoft.com/office/powerpoint/2010/main" val="2549738816"/>
              </p:ext>
            </p:extLst>
          </p:nvPr>
        </p:nvGraphicFramePr>
        <p:xfrm>
          <a:off x="321368" y="768627"/>
          <a:ext cx="7129664" cy="8988986"/>
        </p:xfrm>
        <a:graphic>
          <a:graphicData uri="http://schemas.openxmlformats.org/drawingml/2006/table">
            <a:tbl>
              <a:tblPr/>
              <a:tblGrid>
                <a:gridCol w="1036658">
                  <a:extLst>
                    <a:ext uri="{9D8B030D-6E8A-4147-A177-3AD203B41FA5}">
                      <a16:colId xmlns:a16="http://schemas.microsoft.com/office/drawing/2014/main" val="1082142952"/>
                    </a:ext>
                  </a:extLst>
                </a:gridCol>
                <a:gridCol w="1015501">
                  <a:extLst>
                    <a:ext uri="{9D8B030D-6E8A-4147-A177-3AD203B41FA5}">
                      <a16:colId xmlns:a16="http://schemas.microsoft.com/office/drawing/2014/main" val="3525132994"/>
                    </a:ext>
                  </a:extLst>
                </a:gridCol>
                <a:gridCol w="1015501">
                  <a:extLst>
                    <a:ext uri="{9D8B030D-6E8A-4147-A177-3AD203B41FA5}">
                      <a16:colId xmlns:a16="http://schemas.microsoft.com/office/drawing/2014/main" val="1027919893"/>
                    </a:ext>
                  </a:extLst>
                </a:gridCol>
                <a:gridCol w="1015501">
                  <a:extLst>
                    <a:ext uri="{9D8B030D-6E8A-4147-A177-3AD203B41FA5}">
                      <a16:colId xmlns:a16="http://schemas.microsoft.com/office/drawing/2014/main" val="553552277"/>
                    </a:ext>
                  </a:extLst>
                </a:gridCol>
                <a:gridCol w="1015501">
                  <a:extLst>
                    <a:ext uri="{9D8B030D-6E8A-4147-A177-3AD203B41FA5}">
                      <a16:colId xmlns:a16="http://schemas.microsoft.com/office/drawing/2014/main" val="3891896360"/>
                    </a:ext>
                  </a:extLst>
                </a:gridCol>
                <a:gridCol w="1015501">
                  <a:extLst>
                    <a:ext uri="{9D8B030D-6E8A-4147-A177-3AD203B41FA5}">
                      <a16:colId xmlns:a16="http://schemas.microsoft.com/office/drawing/2014/main" val="2358791134"/>
                    </a:ext>
                  </a:extLst>
                </a:gridCol>
                <a:gridCol w="1015501">
                  <a:extLst>
                    <a:ext uri="{9D8B030D-6E8A-4147-A177-3AD203B41FA5}">
                      <a16:colId xmlns:a16="http://schemas.microsoft.com/office/drawing/2014/main" val="2983475840"/>
                    </a:ext>
                  </a:extLst>
                </a:gridCol>
              </a:tblGrid>
              <a:tr h="402158">
                <a:tc>
                  <a:txBody>
                    <a:bodyPr/>
                    <a:lstStyle/>
                    <a:p>
                      <a:pPr algn="l" fontAlgn="ctr"/>
                      <a:r>
                        <a:rPr lang="en-US" sz="900" b="0" i="0" u="none" strike="noStrike" dirty="0">
                          <a:solidFill>
                            <a:srgbClr val="595959"/>
                          </a:solidFill>
                          <a:effectLst/>
                          <a:latin typeface="Century Gothic" panose="020B0502020202020204" pitchFamily="34" charset="0"/>
                        </a:rPr>
                        <a:t>SUNDAY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MONDAY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TUESDAY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WEDNESDAY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THURSDAY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FRIDAY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SATURDAY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1651637"/>
                  </a:ext>
                </a:extLst>
              </a:tr>
              <a:tr h="360559">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04021420"/>
                  </a:ext>
                </a:extLst>
              </a:tr>
              <a:tr h="1070579">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5281055"/>
                  </a:ext>
                </a:extLst>
              </a:tr>
              <a:tr h="360559">
                <a:tc>
                  <a:txBody>
                    <a:bodyPr/>
                    <a:lstStyle/>
                    <a:p>
                      <a:pPr algn="l" fontAlgn="b"/>
                      <a:r>
                        <a:rPr lang="en-US" sz="900" b="0" i="0" u="none" strike="noStrike" dirty="0">
                          <a:solidFill>
                            <a:srgbClr val="595959"/>
                          </a:solidFill>
                          <a:effectLst/>
                          <a:latin typeface="Century Gothic" panose="020B0502020202020204" pitchFamily="34" charset="0"/>
                        </a:rPr>
                        <a:t>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8</a:t>
                      </a:r>
                    </a:p>
                  </a:txBody>
                  <a:tcPr marL="71599" marR="5967" marT="5967" marB="0" anchor="b">
                    <a:lnL>
                      <a:noFill/>
                    </a:lnL>
                    <a:lnR>
                      <a:noFill/>
                    </a:lnR>
                    <a:lnT>
                      <a:noFill/>
                    </a:lnT>
                    <a:lnB>
                      <a:noFill/>
                    </a:lnB>
                    <a:noFill/>
                  </a:tcPr>
                </a:tc>
                <a:extLst>
                  <a:ext uri="{0D108BD9-81ED-4DB2-BD59-A6C34878D82A}">
                    <a16:rowId xmlns:a16="http://schemas.microsoft.com/office/drawing/2014/main" val="3546571792"/>
                  </a:ext>
                </a:extLst>
              </a:tr>
              <a:tr h="107057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08622987"/>
                  </a:ext>
                </a:extLst>
              </a:tr>
              <a:tr h="360559">
                <a:tc>
                  <a:txBody>
                    <a:bodyPr/>
                    <a:lstStyle/>
                    <a:p>
                      <a:pPr algn="l" fontAlgn="b"/>
                      <a:r>
                        <a:rPr lang="en-US" sz="900" b="0" i="0" u="none" strike="noStrike" dirty="0">
                          <a:solidFill>
                            <a:srgbClr val="595959"/>
                          </a:solidFill>
                          <a:effectLst/>
                          <a:latin typeface="Century Gothic" panose="020B0502020202020204" pitchFamily="34" charset="0"/>
                        </a:rPr>
                        <a:t>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15</a:t>
                      </a:r>
                    </a:p>
                  </a:txBody>
                  <a:tcPr marL="71599" marR="5967" marT="5967" marB="0" anchor="b">
                    <a:lnL>
                      <a:noFill/>
                    </a:lnL>
                    <a:lnR>
                      <a:noFill/>
                    </a:lnR>
                    <a:lnT>
                      <a:noFill/>
                    </a:lnT>
                    <a:lnB>
                      <a:noFill/>
                    </a:lnB>
                    <a:noFill/>
                  </a:tcPr>
                </a:tc>
                <a:extLst>
                  <a:ext uri="{0D108BD9-81ED-4DB2-BD59-A6C34878D82A}">
                    <a16:rowId xmlns:a16="http://schemas.microsoft.com/office/drawing/2014/main" val="1600425729"/>
                  </a:ext>
                </a:extLst>
              </a:tr>
              <a:tr h="107057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07848076"/>
                  </a:ext>
                </a:extLst>
              </a:tr>
              <a:tr h="360559">
                <a:tc>
                  <a:txBody>
                    <a:bodyPr/>
                    <a:lstStyle/>
                    <a:p>
                      <a:pPr algn="l" fontAlgn="b"/>
                      <a:r>
                        <a:rPr lang="en-US" sz="900" b="0" i="0" u="none" strike="noStrike" dirty="0">
                          <a:solidFill>
                            <a:srgbClr val="595959"/>
                          </a:solidFill>
                          <a:effectLst/>
                          <a:latin typeface="Century Gothic" panose="020B0502020202020204" pitchFamily="34" charset="0"/>
                        </a:rPr>
                        <a:t>16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22</a:t>
                      </a:r>
                    </a:p>
                  </a:txBody>
                  <a:tcPr marL="71599" marR="5967" marT="5967" marB="0" anchor="b">
                    <a:lnL>
                      <a:noFill/>
                    </a:lnL>
                    <a:lnR>
                      <a:noFill/>
                    </a:lnR>
                    <a:lnT>
                      <a:noFill/>
                    </a:lnT>
                    <a:lnB>
                      <a:noFill/>
                    </a:lnB>
                    <a:noFill/>
                  </a:tcPr>
                </a:tc>
                <a:extLst>
                  <a:ext uri="{0D108BD9-81ED-4DB2-BD59-A6C34878D82A}">
                    <a16:rowId xmlns:a16="http://schemas.microsoft.com/office/drawing/2014/main" val="3643016208"/>
                  </a:ext>
                </a:extLst>
              </a:tr>
              <a:tr h="107057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62945527"/>
                  </a:ext>
                </a:extLst>
              </a:tr>
              <a:tr h="360559">
                <a:tc>
                  <a:txBody>
                    <a:bodyPr/>
                    <a:lstStyle/>
                    <a:p>
                      <a:pPr algn="l" fontAlgn="b"/>
                      <a:r>
                        <a:rPr lang="en-US" sz="900" b="0" i="0" u="none" strike="noStrike" dirty="0">
                          <a:solidFill>
                            <a:srgbClr val="595959"/>
                          </a:solidFill>
                          <a:effectLst/>
                          <a:latin typeface="Century Gothic" panose="020B0502020202020204" pitchFamily="34" charset="0"/>
                        </a:rPr>
                        <a:t>23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29</a:t>
                      </a:r>
                    </a:p>
                  </a:txBody>
                  <a:tcPr marL="71599" marR="5967" marT="5967" marB="0" anchor="b">
                    <a:lnL>
                      <a:noFill/>
                    </a:lnL>
                    <a:lnR>
                      <a:noFill/>
                    </a:lnR>
                    <a:lnT>
                      <a:noFill/>
                    </a:lnT>
                    <a:lnB>
                      <a:noFill/>
                    </a:lnB>
                    <a:noFill/>
                  </a:tcPr>
                </a:tc>
                <a:extLst>
                  <a:ext uri="{0D108BD9-81ED-4DB2-BD59-A6C34878D82A}">
                    <a16:rowId xmlns:a16="http://schemas.microsoft.com/office/drawing/2014/main" val="3470997061"/>
                  </a:ext>
                </a:extLst>
              </a:tr>
              <a:tr h="107057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29769421"/>
                  </a:ext>
                </a:extLst>
              </a:tr>
              <a:tr h="360559">
                <a:tc>
                  <a:txBody>
                    <a:bodyPr/>
                    <a:lstStyle/>
                    <a:p>
                      <a:pPr algn="l" fontAlgn="b"/>
                      <a:r>
                        <a:rPr lang="en-US" sz="900" b="0" i="0" u="none" strike="noStrike" dirty="0">
                          <a:solidFill>
                            <a:srgbClr val="595959"/>
                          </a:solidFill>
                          <a:effectLst/>
                          <a:latin typeface="Century Gothic" panose="020B0502020202020204" pitchFamily="34" charset="0"/>
                        </a:rPr>
                        <a:t>30</a:t>
                      </a: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tc gridSpan="5">
                  <a:txBody>
                    <a:bodyPr/>
                    <a:lstStyle/>
                    <a:p>
                      <a:pPr algn="l" fontAlgn="b"/>
                      <a:endParaRPr lang="en-US" sz="900" b="0" i="0" u="none" strike="noStrike" dirty="0">
                        <a:solidFill>
                          <a:srgbClr val="595959"/>
                        </a:solidFill>
                        <a:effectLst/>
                        <a:latin typeface="Century Gothic" panose="020B0502020202020204" pitchFamily="34" charset="0"/>
                      </a:endParaRPr>
                    </a:p>
                  </a:txBody>
                  <a:tcPr marL="71599" marR="5967" marT="5967"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5507794"/>
                  </a:ext>
                </a:extLst>
              </a:tr>
              <a:tr h="107057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a:noFill/>
                    </a:lnR>
                    <a:lnT>
                      <a:noFill/>
                    </a:lnT>
                    <a:lnB>
                      <a:noFill/>
                    </a:lnB>
                    <a:noFill/>
                  </a:tcPr>
                </a:tc>
                <a:tc gridSpan="5">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3322594"/>
                  </a:ext>
                </a:extLst>
              </a:tr>
            </a:tbl>
          </a:graphicData>
        </a:graphic>
      </p:graphicFrame>
    </p:spTree>
    <p:extLst>
      <p:ext uri="{BB962C8B-B14F-4D97-AF65-F5344CB8AC3E}">
        <p14:creationId xmlns:p14="http://schemas.microsoft.com/office/powerpoint/2010/main" val="2158169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94074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C91DC-4DA0-4E52-A6F9-3DB816560E4B}" type="datetimeFigureOut">
              <a:rPr lang="en-US" smtClean="0"/>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861598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graphicFrame>
        <p:nvGraphicFramePr>
          <p:cNvPr id="5" name="Table 4">
            <a:extLst>
              <a:ext uri="{FF2B5EF4-FFF2-40B4-BE49-F238E27FC236}">
                <a16:creationId xmlns:a16="http://schemas.microsoft.com/office/drawing/2014/main" id="{77001390-F00A-FA64-D469-0952209DE53C}"/>
              </a:ext>
            </a:extLst>
          </p:cNvPr>
          <p:cNvGraphicFramePr>
            <a:graphicFrameLocks noGrp="1"/>
          </p:cNvGraphicFramePr>
          <p:nvPr userDrawn="1">
            <p:extLst>
              <p:ext uri="{D42A27DB-BD31-4B8C-83A1-F6EECF244321}">
                <p14:modId xmlns:p14="http://schemas.microsoft.com/office/powerpoint/2010/main" val="253560476"/>
              </p:ext>
            </p:extLst>
          </p:nvPr>
        </p:nvGraphicFramePr>
        <p:xfrm>
          <a:off x="318052" y="795131"/>
          <a:ext cx="7129671" cy="8938418"/>
        </p:xfrm>
        <a:graphic>
          <a:graphicData uri="http://schemas.openxmlformats.org/drawingml/2006/table">
            <a:tbl>
              <a:tblPr/>
              <a:tblGrid>
                <a:gridCol w="1036659">
                  <a:extLst>
                    <a:ext uri="{9D8B030D-6E8A-4147-A177-3AD203B41FA5}">
                      <a16:colId xmlns:a16="http://schemas.microsoft.com/office/drawing/2014/main" val="295440751"/>
                    </a:ext>
                  </a:extLst>
                </a:gridCol>
                <a:gridCol w="1015502">
                  <a:extLst>
                    <a:ext uri="{9D8B030D-6E8A-4147-A177-3AD203B41FA5}">
                      <a16:colId xmlns:a16="http://schemas.microsoft.com/office/drawing/2014/main" val="1341710506"/>
                    </a:ext>
                  </a:extLst>
                </a:gridCol>
                <a:gridCol w="1015502">
                  <a:extLst>
                    <a:ext uri="{9D8B030D-6E8A-4147-A177-3AD203B41FA5}">
                      <a16:colId xmlns:a16="http://schemas.microsoft.com/office/drawing/2014/main" val="2989638059"/>
                    </a:ext>
                  </a:extLst>
                </a:gridCol>
                <a:gridCol w="1015502">
                  <a:extLst>
                    <a:ext uri="{9D8B030D-6E8A-4147-A177-3AD203B41FA5}">
                      <a16:colId xmlns:a16="http://schemas.microsoft.com/office/drawing/2014/main" val="3629918296"/>
                    </a:ext>
                  </a:extLst>
                </a:gridCol>
                <a:gridCol w="1015502">
                  <a:extLst>
                    <a:ext uri="{9D8B030D-6E8A-4147-A177-3AD203B41FA5}">
                      <a16:colId xmlns:a16="http://schemas.microsoft.com/office/drawing/2014/main" val="1131572504"/>
                    </a:ext>
                  </a:extLst>
                </a:gridCol>
                <a:gridCol w="1015502">
                  <a:extLst>
                    <a:ext uri="{9D8B030D-6E8A-4147-A177-3AD203B41FA5}">
                      <a16:colId xmlns:a16="http://schemas.microsoft.com/office/drawing/2014/main" val="2782067387"/>
                    </a:ext>
                  </a:extLst>
                </a:gridCol>
                <a:gridCol w="1015502">
                  <a:extLst>
                    <a:ext uri="{9D8B030D-6E8A-4147-A177-3AD203B41FA5}">
                      <a16:colId xmlns:a16="http://schemas.microsoft.com/office/drawing/2014/main" val="725033650"/>
                    </a:ext>
                  </a:extLst>
                </a:gridCol>
              </a:tblGrid>
              <a:tr h="475623">
                <a:tc>
                  <a:txBody>
                    <a:bodyPr/>
                    <a:lstStyle/>
                    <a:p>
                      <a:pPr algn="l" fontAlgn="ctr"/>
                      <a:r>
                        <a:rPr lang="en-US" sz="900" b="0" i="0" u="none" strike="noStrike" dirty="0">
                          <a:solidFill>
                            <a:srgbClr val="595959"/>
                          </a:solidFill>
                          <a:effectLst/>
                          <a:latin typeface="Century Gothic" panose="020B0502020202020204" pitchFamily="34" charset="0"/>
                        </a:rPr>
                        <a:t>SUNDAY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MONDAY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TUESDAY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WEDNESDAY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THURSDAY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FRIDAY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SATURDAY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993272"/>
                  </a:ext>
                </a:extLst>
              </a:tr>
              <a:tr h="426421">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4</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5</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6</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54903733"/>
                  </a:ext>
                </a:extLst>
              </a:tr>
              <a:tr h="1266138">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58863784"/>
                  </a:ext>
                </a:extLst>
              </a:tr>
              <a:tr h="426421">
                <a:tc>
                  <a:txBody>
                    <a:bodyPr/>
                    <a:lstStyle/>
                    <a:p>
                      <a:pPr algn="l" fontAlgn="b"/>
                      <a:r>
                        <a:rPr lang="en-US" sz="900" b="0" i="0" u="none" strike="noStrike" dirty="0">
                          <a:solidFill>
                            <a:srgbClr val="595959"/>
                          </a:solidFill>
                          <a:effectLst/>
                          <a:latin typeface="Century Gothic" panose="020B0502020202020204" pitchFamily="34" charset="0"/>
                        </a:rPr>
                        <a:t>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13</a:t>
                      </a:r>
                    </a:p>
                  </a:txBody>
                  <a:tcPr marL="71599" marR="5967" marT="5967" marB="0" anchor="b">
                    <a:lnL>
                      <a:noFill/>
                    </a:lnL>
                    <a:lnR>
                      <a:noFill/>
                    </a:lnR>
                    <a:lnT>
                      <a:noFill/>
                    </a:lnT>
                    <a:lnB>
                      <a:noFill/>
                    </a:lnB>
                    <a:noFill/>
                  </a:tcPr>
                </a:tc>
                <a:extLst>
                  <a:ext uri="{0D108BD9-81ED-4DB2-BD59-A6C34878D82A}">
                    <a16:rowId xmlns:a16="http://schemas.microsoft.com/office/drawing/2014/main" val="232970838"/>
                  </a:ext>
                </a:extLst>
              </a:tr>
              <a:tr h="1266138">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21830767"/>
                  </a:ext>
                </a:extLst>
              </a:tr>
              <a:tr h="426421">
                <a:tc>
                  <a:txBody>
                    <a:bodyPr/>
                    <a:lstStyle/>
                    <a:p>
                      <a:pPr algn="l" fontAlgn="b"/>
                      <a:r>
                        <a:rPr lang="en-US" sz="900" b="0" i="0" u="none" strike="noStrike" dirty="0">
                          <a:solidFill>
                            <a:srgbClr val="595959"/>
                          </a:solidFill>
                          <a:effectLst/>
                          <a:latin typeface="Century Gothic" panose="020B0502020202020204" pitchFamily="34" charset="0"/>
                        </a:rPr>
                        <a:t>14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20</a:t>
                      </a:r>
                    </a:p>
                  </a:txBody>
                  <a:tcPr marL="71599" marR="5967" marT="5967" marB="0" anchor="b">
                    <a:lnL>
                      <a:noFill/>
                    </a:lnL>
                    <a:lnR>
                      <a:noFill/>
                    </a:lnR>
                    <a:lnT>
                      <a:noFill/>
                    </a:lnT>
                    <a:lnB>
                      <a:noFill/>
                    </a:lnB>
                    <a:noFill/>
                  </a:tcPr>
                </a:tc>
                <a:extLst>
                  <a:ext uri="{0D108BD9-81ED-4DB2-BD59-A6C34878D82A}">
                    <a16:rowId xmlns:a16="http://schemas.microsoft.com/office/drawing/2014/main" val="3490394297"/>
                  </a:ext>
                </a:extLst>
              </a:tr>
              <a:tr h="1266138">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01783838"/>
                  </a:ext>
                </a:extLst>
              </a:tr>
              <a:tr h="426421">
                <a:tc>
                  <a:txBody>
                    <a:bodyPr/>
                    <a:lstStyle/>
                    <a:p>
                      <a:pPr algn="l" fontAlgn="b"/>
                      <a:r>
                        <a:rPr lang="en-US" sz="900" b="0" i="0" u="none" strike="noStrike" dirty="0">
                          <a:solidFill>
                            <a:srgbClr val="595959"/>
                          </a:solidFill>
                          <a:effectLst/>
                          <a:latin typeface="Century Gothic" panose="020B0502020202020204" pitchFamily="34" charset="0"/>
                        </a:rPr>
                        <a:t>21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27</a:t>
                      </a:r>
                    </a:p>
                  </a:txBody>
                  <a:tcPr marL="71599" marR="5967" marT="5967" marB="0" anchor="b">
                    <a:lnL>
                      <a:noFill/>
                    </a:lnL>
                    <a:lnR>
                      <a:noFill/>
                    </a:lnR>
                    <a:lnT>
                      <a:noFill/>
                    </a:lnT>
                    <a:lnB>
                      <a:noFill/>
                    </a:lnB>
                    <a:noFill/>
                  </a:tcPr>
                </a:tc>
                <a:extLst>
                  <a:ext uri="{0D108BD9-81ED-4DB2-BD59-A6C34878D82A}">
                    <a16:rowId xmlns:a16="http://schemas.microsoft.com/office/drawing/2014/main" val="1422822116"/>
                  </a:ext>
                </a:extLst>
              </a:tr>
              <a:tr h="1266138">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12921660"/>
                  </a:ext>
                </a:extLst>
              </a:tr>
              <a:tr h="426421">
                <a:tc>
                  <a:txBody>
                    <a:bodyPr/>
                    <a:lstStyle/>
                    <a:p>
                      <a:pPr algn="l" fontAlgn="b"/>
                      <a:r>
                        <a:rPr lang="en-US" sz="900" b="0" i="0" u="none" strike="noStrike" dirty="0">
                          <a:solidFill>
                            <a:srgbClr val="595959"/>
                          </a:solidFill>
                          <a:effectLst/>
                          <a:latin typeface="Century Gothic" panose="020B0502020202020204" pitchFamily="34" charset="0"/>
                        </a:rPr>
                        <a:t>28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31</a:t>
                      </a: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a:noFill/>
                    </a:lnT>
                    <a:lnB>
                      <a:noFill/>
                    </a:lnB>
                    <a:noFill/>
                  </a:tcPr>
                </a:tc>
                <a:extLst>
                  <a:ext uri="{0D108BD9-81ED-4DB2-BD59-A6C34878D82A}">
                    <a16:rowId xmlns:a16="http://schemas.microsoft.com/office/drawing/2014/main" val="1133435080"/>
                  </a:ext>
                </a:extLst>
              </a:tr>
              <a:tr h="1266138">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extLst>
                  <a:ext uri="{0D108BD9-81ED-4DB2-BD59-A6C34878D82A}">
                    <a16:rowId xmlns:a16="http://schemas.microsoft.com/office/drawing/2014/main" val="3726820510"/>
                  </a:ext>
                </a:extLst>
              </a:tr>
            </a:tbl>
          </a:graphicData>
        </a:graphic>
      </p:graphicFrame>
    </p:spTree>
    <p:extLst>
      <p:ext uri="{BB962C8B-B14F-4D97-AF65-F5344CB8AC3E}">
        <p14:creationId xmlns:p14="http://schemas.microsoft.com/office/powerpoint/2010/main" val="195483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768782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graphicFrame>
        <p:nvGraphicFramePr>
          <p:cNvPr id="5" name="Table 4">
            <a:extLst>
              <a:ext uri="{FF2B5EF4-FFF2-40B4-BE49-F238E27FC236}">
                <a16:creationId xmlns:a16="http://schemas.microsoft.com/office/drawing/2014/main" id="{9B6AC364-9DF8-B67F-B216-05468EE1EDF9}"/>
              </a:ext>
            </a:extLst>
          </p:cNvPr>
          <p:cNvGraphicFramePr>
            <a:graphicFrameLocks noGrp="1"/>
          </p:cNvGraphicFramePr>
          <p:nvPr userDrawn="1">
            <p:extLst>
              <p:ext uri="{D42A27DB-BD31-4B8C-83A1-F6EECF244321}">
                <p14:modId xmlns:p14="http://schemas.microsoft.com/office/powerpoint/2010/main" val="775483144"/>
              </p:ext>
            </p:extLst>
          </p:nvPr>
        </p:nvGraphicFramePr>
        <p:xfrm>
          <a:off x="318052" y="808383"/>
          <a:ext cx="7129671" cy="8889070"/>
        </p:xfrm>
        <a:graphic>
          <a:graphicData uri="http://schemas.openxmlformats.org/drawingml/2006/table">
            <a:tbl>
              <a:tblPr/>
              <a:tblGrid>
                <a:gridCol w="1036659">
                  <a:extLst>
                    <a:ext uri="{9D8B030D-6E8A-4147-A177-3AD203B41FA5}">
                      <a16:colId xmlns:a16="http://schemas.microsoft.com/office/drawing/2014/main" val="12155940"/>
                    </a:ext>
                  </a:extLst>
                </a:gridCol>
                <a:gridCol w="1015502">
                  <a:extLst>
                    <a:ext uri="{9D8B030D-6E8A-4147-A177-3AD203B41FA5}">
                      <a16:colId xmlns:a16="http://schemas.microsoft.com/office/drawing/2014/main" val="2992250326"/>
                    </a:ext>
                  </a:extLst>
                </a:gridCol>
                <a:gridCol w="1015502">
                  <a:extLst>
                    <a:ext uri="{9D8B030D-6E8A-4147-A177-3AD203B41FA5}">
                      <a16:colId xmlns:a16="http://schemas.microsoft.com/office/drawing/2014/main" val="3845204059"/>
                    </a:ext>
                  </a:extLst>
                </a:gridCol>
                <a:gridCol w="1015502">
                  <a:extLst>
                    <a:ext uri="{9D8B030D-6E8A-4147-A177-3AD203B41FA5}">
                      <a16:colId xmlns:a16="http://schemas.microsoft.com/office/drawing/2014/main" val="808232357"/>
                    </a:ext>
                  </a:extLst>
                </a:gridCol>
                <a:gridCol w="1015502">
                  <a:extLst>
                    <a:ext uri="{9D8B030D-6E8A-4147-A177-3AD203B41FA5}">
                      <a16:colId xmlns:a16="http://schemas.microsoft.com/office/drawing/2014/main" val="2477910937"/>
                    </a:ext>
                  </a:extLst>
                </a:gridCol>
                <a:gridCol w="1015502">
                  <a:extLst>
                    <a:ext uri="{9D8B030D-6E8A-4147-A177-3AD203B41FA5}">
                      <a16:colId xmlns:a16="http://schemas.microsoft.com/office/drawing/2014/main" val="2697424401"/>
                    </a:ext>
                  </a:extLst>
                </a:gridCol>
                <a:gridCol w="1015502">
                  <a:extLst>
                    <a:ext uri="{9D8B030D-6E8A-4147-A177-3AD203B41FA5}">
                      <a16:colId xmlns:a16="http://schemas.microsoft.com/office/drawing/2014/main" val="1068507599"/>
                    </a:ext>
                  </a:extLst>
                </a:gridCol>
              </a:tblGrid>
              <a:tr h="472995">
                <a:tc>
                  <a:txBody>
                    <a:bodyPr/>
                    <a:lstStyle/>
                    <a:p>
                      <a:pPr algn="l" fontAlgn="ctr"/>
                      <a:r>
                        <a:rPr lang="en-US" sz="900" b="0" i="0" u="none" strike="noStrike" dirty="0">
                          <a:solidFill>
                            <a:srgbClr val="595959"/>
                          </a:solidFill>
                          <a:effectLst/>
                          <a:latin typeface="Century Gothic" panose="020B0502020202020204" pitchFamily="34" charset="0"/>
                        </a:rPr>
                        <a:t>SUNDAY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MONDAY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TUESDAY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WEDNESDAY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THURSDAY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FRIDAY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dirty="0">
                          <a:solidFill>
                            <a:srgbClr val="595959"/>
                          </a:solidFill>
                          <a:effectLst/>
                          <a:latin typeface="Century Gothic" panose="020B0502020202020204" pitchFamily="34" charset="0"/>
                        </a:rPr>
                        <a:t>SATURDAY</a:t>
                      </a:r>
                    </a:p>
                  </a:txBody>
                  <a:tcPr marL="71599" marR="5967" marT="5967"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346248"/>
                  </a:ext>
                </a:extLst>
              </a:tr>
              <a:tr h="424066">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dirty="0">
                        <a:solidFill>
                          <a:srgbClr val="BFBFBF"/>
                        </a:solidFill>
                        <a:effectLst/>
                        <a:latin typeface="Century Gothic" panose="020B0502020202020204" pitchFamily="34" charset="0"/>
                      </a:endParaRP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a:t>
                      </a:r>
                    </a:p>
                  </a:txBody>
                  <a:tcPr marL="71599" marR="5967" marT="596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40902059"/>
                  </a:ext>
                </a:extLst>
              </a:tr>
              <a:tr h="1259149">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a:noFill/>
                    </a:lnR>
                    <a:lnT>
                      <a:noFill/>
                    </a:lnT>
                    <a:lnB>
                      <a:noFill/>
                    </a:lnB>
                    <a:noFill/>
                  </a:tcPr>
                </a:tc>
                <a:tc>
                  <a:txBody>
                    <a:bodyPr/>
                    <a:lstStyle/>
                    <a:p>
                      <a:pPr algn="l" fontAlgn="ctr"/>
                      <a:endParaRPr lang="en-US" sz="800" b="0" i="0" u="none" strike="noStrike" dirty="0">
                        <a:solidFill>
                          <a:srgbClr val="595959"/>
                        </a:solidFill>
                        <a:effectLst/>
                        <a:latin typeface="Century Gothic" panose="020B0502020202020204" pitchFamily="34" charset="0"/>
                      </a:endParaRPr>
                    </a:p>
                  </a:txBody>
                  <a:tcPr marL="5967" marR="5967" marT="5967" marB="0" anchor="ctr">
                    <a:lnL>
                      <a:noFill/>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102671685"/>
                  </a:ext>
                </a:extLst>
              </a:tr>
              <a:tr h="424066">
                <a:tc>
                  <a:txBody>
                    <a:bodyPr/>
                    <a:lstStyle/>
                    <a:p>
                      <a:pPr algn="l" fontAlgn="b"/>
                      <a:r>
                        <a:rPr lang="en-US" sz="900" b="0" i="0" u="none" strike="noStrike" dirty="0">
                          <a:solidFill>
                            <a:srgbClr val="595959"/>
                          </a:solidFill>
                          <a:effectLst/>
                          <a:latin typeface="Century Gothic" panose="020B0502020202020204" pitchFamily="34" charset="0"/>
                        </a:rPr>
                        <a:t>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10</a:t>
                      </a:r>
                    </a:p>
                  </a:txBody>
                  <a:tcPr marL="71599" marR="5967" marT="5967" marB="0" anchor="b">
                    <a:lnL>
                      <a:noFill/>
                    </a:lnL>
                    <a:lnR>
                      <a:noFill/>
                    </a:lnR>
                    <a:lnT>
                      <a:noFill/>
                    </a:lnT>
                    <a:lnB>
                      <a:noFill/>
                    </a:lnB>
                    <a:noFill/>
                  </a:tcPr>
                </a:tc>
                <a:extLst>
                  <a:ext uri="{0D108BD9-81ED-4DB2-BD59-A6C34878D82A}">
                    <a16:rowId xmlns:a16="http://schemas.microsoft.com/office/drawing/2014/main" val="1119520420"/>
                  </a:ext>
                </a:extLst>
              </a:tr>
              <a:tr h="12591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2782542409"/>
                  </a:ext>
                </a:extLst>
              </a:tr>
              <a:tr h="424066">
                <a:tc>
                  <a:txBody>
                    <a:bodyPr/>
                    <a:lstStyle/>
                    <a:p>
                      <a:pPr algn="l" fontAlgn="b"/>
                      <a:r>
                        <a:rPr lang="en-US" sz="900" b="0" i="0" u="none" strike="noStrike" dirty="0">
                          <a:solidFill>
                            <a:srgbClr val="595959"/>
                          </a:solidFill>
                          <a:effectLst/>
                          <a:latin typeface="Century Gothic" panose="020B0502020202020204" pitchFamily="34" charset="0"/>
                        </a:rPr>
                        <a:t>11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14</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17</a:t>
                      </a:r>
                    </a:p>
                  </a:txBody>
                  <a:tcPr marL="71599" marR="5967" marT="5967" marB="0" anchor="b">
                    <a:lnL>
                      <a:noFill/>
                    </a:lnL>
                    <a:lnR>
                      <a:noFill/>
                    </a:lnR>
                    <a:lnT>
                      <a:noFill/>
                    </a:lnT>
                    <a:lnB>
                      <a:noFill/>
                    </a:lnB>
                    <a:noFill/>
                  </a:tcPr>
                </a:tc>
                <a:extLst>
                  <a:ext uri="{0D108BD9-81ED-4DB2-BD59-A6C34878D82A}">
                    <a16:rowId xmlns:a16="http://schemas.microsoft.com/office/drawing/2014/main" val="1584275854"/>
                  </a:ext>
                </a:extLst>
              </a:tr>
              <a:tr h="12591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888527685"/>
                  </a:ext>
                </a:extLst>
              </a:tr>
              <a:tr h="424066">
                <a:tc>
                  <a:txBody>
                    <a:bodyPr/>
                    <a:lstStyle/>
                    <a:p>
                      <a:pPr algn="l" fontAlgn="b"/>
                      <a:r>
                        <a:rPr lang="en-US" sz="900" b="0" i="0" u="none" strike="noStrike" dirty="0">
                          <a:solidFill>
                            <a:srgbClr val="595959"/>
                          </a:solidFill>
                          <a:effectLst/>
                          <a:latin typeface="Century Gothic" panose="020B0502020202020204" pitchFamily="34" charset="0"/>
                        </a:rPr>
                        <a:t>18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19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21</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22</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23</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24</a:t>
                      </a:r>
                    </a:p>
                  </a:txBody>
                  <a:tcPr marL="71599" marR="5967" marT="5967" marB="0" anchor="b">
                    <a:lnL>
                      <a:noFill/>
                    </a:lnL>
                    <a:lnR>
                      <a:noFill/>
                    </a:lnR>
                    <a:lnT>
                      <a:noFill/>
                    </a:lnT>
                    <a:lnB>
                      <a:noFill/>
                    </a:lnB>
                    <a:noFill/>
                  </a:tcPr>
                </a:tc>
                <a:extLst>
                  <a:ext uri="{0D108BD9-81ED-4DB2-BD59-A6C34878D82A}">
                    <a16:rowId xmlns:a16="http://schemas.microsoft.com/office/drawing/2014/main" val="4215579164"/>
                  </a:ext>
                </a:extLst>
              </a:tr>
              <a:tr h="12591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4176450791"/>
                  </a:ext>
                </a:extLst>
              </a:tr>
              <a:tr h="424066">
                <a:tc>
                  <a:txBody>
                    <a:bodyPr/>
                    <a:lstStyle/>
                    <a:p>
                      <a:pPr algn="l" fontAlgn="b"/>
                      <a:r>
                        <a:rPr lang="en-US" sz="900" b="0" i="0" u="none" strike="noStrike" dirty="0">
                          <a:solidFill>
                            <a:srgbClr val="595959"/>
                          </a:solidFill>
                          <a:effectLst/>
                          <a:latin typeface="Century Gothic" panose="020B0502020202020204" pitchFamily="34" charset="0"/>
                        </a:rPr>
                        <a:t>25</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26</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27</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28</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29</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30</a:t>
                      </a:r>
                    </a:p>
                  </a:txBody>
                  <a:tcPr marL="71599" marR="5967" marT="5967" marB="0" anchor="b">
                    <a:lnL>
                      <a:noFill/>
                    </a:lnL>
                    <a:lnR>
                      <a:noFill/>
                    </a:lnR>
                    <a:lnT>
                      <a:noFill/>
                    </a:lnT>
                    <a:lnB>
                      <a:noFill/>
                    </a:lnB>
                    <a:noFill/>
                  </a:tcPr>
                </a:tc>
                <a:tc>
                  <a:txBody>
                    <a:bodyPr/>
                    <a:lstStyle/>
                    <a:p>
                      <a:pPr algn="l" fontAlgn="b"/>
                      <a:r>
                        <a:rPr lang="en-US" sz="900" b="0" i="0" u="none" strike="noStrike" dirty="0">
                          <a:solidFill>
                            <a:srgbClr val="595959"/>
                          </a:solidFill>
                          <a:effectLst/>
                          <a:latin typeface="Century Gothic" panose="020B0502020202020204" pitchFamily="34" charset="0"/>
                        </a:rPr>
                        <a:t>31</a:t>
                      </a:r>
                    </a:p>
                  </a:txBody>
                  <a:tcPr marL="71599" marR="5967" marT="5967" marB="0" anchor="b">
                    <a:lnL>
                      <a:noFill/>
                    </a:lnL>
                    <a:lnR>
                      <a:noFill/>
                    </a:lnR>
                    <a:lnT>
                      <a:noFill/>
                    </a:lnT>
                    <a:lnB>
                      <a:noFill/>
                    </a:lnB>
                    <a:noFill/>
                  </a:tcPr>
                </a:tc>
                <a:extLst>
                  <a:ext uri="{0D108BD9-81ED-4DB2-BD59-A6C34878D82A}">
                    <a16:rowId xmlns:a16="http://schemas.microsoft.com/office/drawing/2014/main" val="2271007308"/>
                  </a:ext>
                </a:extLst>
              </a:tr>
              <a:tr h="1259149">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l" fontAlgn="ctr"/>
                      <a:r>
                        <a:rPr lang="en-US" sz="800" b="0" i="0" u="none" strike="noStrike" dirty="0">
                          <a:solidFill>
                            <a:srgbClr val="595959"/>
                          </a:solidFill>
                          <a:effectLst/>
                          <a:latin typeface="Century Gothic" panose="020B0502020202020204" pitchFamily="34" charset="0"/>
                        </a:rPr>
                        <a:t> </a:t>
                      </a:r>
                    </a:p>
                  </a:txBody>
                  <a:tcPr marL="5967" marR="5967" marT="596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3015949786"/>
                  </a:ext>
                </a:extLst>
              </a:tr>
            </a:tbl>
          </a:graphicData>
        </a:graphic>
      </p:graphicFrame>
    </p:spTree>
    <p:extLst>
      <p:ext uri="{BB962C8B-B14F-4D97-AF65-F5344CB8AC3E}">
        <p14:creationId xmlns:p14="http://schemas.microsoft.com/office/powerpoint/2010/main" val="3362378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6FC91DC-4DA0-4E52-A6F9-3DB816560E4B}" type="datetimeFigureOut">
              <a:rPr lang="en-US" smtClean="0"/>
              <a:t>7/15/25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314108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6FC91DC-4DA0-4E52-A6F9-3DB816560E4B}" type="datetimeFigureOut">
              <a:rPr lang="en-US" smtClean="0"/>
              <a:t>7/15/25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410637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C91DC-4DA0-4E52-A6F9-3DB816560E4B}" type="datetimeFigureOut">
              <a:rPr lang="en-US" smtClean="0"/>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970425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C91DC-4DA0-4E52-A6F9-3DB816560E4B}" type="datetimeFigureOut">
              <a:rPr lang="en-US" smtClean="0"/>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2353245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B469D-EE92-445E-9051-420E28EF61B8}"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2997F7-9085-4C9F-9F97-3357E422212A}" type="slidenum">
              <a:rPr lang="en-US" smtClean="0"/>
              <a:t>‹#›</a:t>
            </a:fld>
            <a:endParaRPr lang="en-US" dirty="0"/>
          </a:p>
        </p:txBody>
      </p:sp>
      <p:pic>
        <p:nvPicPr>
          <p:cNvPr id="6" name="Picture 5">
            <a:extLst>
              <a:ext uri="{FF2B5EF4-FFF2-40B4-BE49-F238E27FC236}">
                <a16:creationId xmlns:a16="http://schemas.microsoft.com/office/drawing/2014/main" id="{99E85FDC-91C3-B536-1060-C990A4FD92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50" y="0"/>
            <a:ext cx="7762736" cy="10048849"/>
          </a:xfrm>
          <a:prstGeom prst="rect">
            <a:avLst/>
          </a:prstGeom>
        </p:spPr>
      </p:pic>
      <p:pic>
        <p:nvPicPr>
          <p:cNvPr id="10" name="Picture 9" descr="A blue and red logo&#10;&#10;Description automatically generated">
            <a:extLst>
              <a:ext uri="{FF2B5EF4-FFF2-40B4-BE49-F238E27FC236}">
                <a16:creationId xmlns:a16="http://schemas.microsoft.com/office/drawing/2014/main" id="{6D1E965E-B824-D6B4-957A-F2B87BDF5D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1776" y="9788465"/>
            <a:ext cx="371856" cy="194737"/>
          </a:xfrm>
          <a:prstGeom prst="rect">
            <a:avLst/>
          </a:prstGeom>
        </p:spPr>
      </p:pic>
      <p:sp>
        <p:nvSpPr>
          <p:cNvPr id="8" name="Text Placeholder 7">
            <a:extLst>
              <a:ext uri="{FF2B5EF4-FFF2-40B4-BE49-F238E27FC236}">
                <a16:creationId xmlns:a16="http://schemas.microsoft.com/office/drawing/2014/main" id="{B6955D3D-9315-FBC4-1418-247301CA1AD2}"/>
              </a:ext>
            </a:extLst>
          </p:cNvPr>
          <p:cNvSpPr>
            <a:spLocks noGrp="1"/>
          </p:cNvSpPr>
          <p:nvPr>
            <p:ph type="body" sz="quarter" idx="13" hasCustomPrompt="1"/>
          </p:nvPr>
        </p:nvSpPr>
        <p:spPr>
          <a:xfrm>
            <a:off x="228283" y="1124451"/>
            <a:ext cx="5260975" cy="307307"/>
          </a:xfrm>
        </p:spPr>
        <p:txBody>
          <a:bodyPr>
            <a:noAutofit/>
          </a:bodyPr>
          <a:lstStyle>
            <a:lvl1pPr marL="0" indent="0">
              <a:buNone/>
              <a:defRPr sz="1800" b="1"/>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District Name</a:t>
            </a:r>
          </a:p>
        </p:txBody>
      </p:sp>
    </p:spTree>
    <p:extLst>
      <p:ext uri="{BB962C8B-B14F-4D97-AF65-F5344CB8AC3E}">
        <p14:creationId xmlns:p14="http://schemas.microsoft.com/office/powerpoint/2010/main" val="252515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C91DC-4DA0-4E52-A6F9-3DB816560E4B}" type="datetimeFigureOut">
              <a:rPr lang="en-US" smtClean="0"/>
              <a:t>7/15/25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111729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C91DC-4DA0-4E52-A6F9-3DB816560E4B}" type="datetimeFigureOut">
              <a:rPr lang="en-US" smtClean="0"/>
              <a:t>7/15/25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127878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FC91DC-4DA0-4E52-A6F9-3DB816560E4B}" type="datetimeFigureOut">
              <a:rPr lang="en-US" smtClean="0"/>
              <a:t>7/15/25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91789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FC91DC-4DA0-4E52-A6F9-3DB816560E4B}" type="datetimeFigureOut">
              <a:rPr lang="en-US" smtClean="0"/>
              <a:t>7/15/25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22860C-0758-41FA-A923-476BBE089662}" type="slidenum">
              <a:rPr lang="en-US" smtClean="0"/>
              <a:t>‹#›</a:t>
            </a:fld>
            <a:endParaRPr lang="en-US" dirty="0"/>
          </a:p>
        </p:txBody>
      </p:sp>
    </p:spTree>
    <p:extLst>
      <p:ext uri="{BB962C8B-B14F-4D97-AF65-F5344CB8AC3E}">
        <p14:creationId xmlns:p14="http://schemas.microsoft.com/office/powerpoint/2010/main" val="34185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38229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216946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C91DC-4DA0-4E52-A6F9-3DB816560E4B}" type="datetimeFigureOut">
              <a:rPr lang="en-US" smtClean="0"/>
              <a:t>7/15/25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22860C-0758-41FA-A923-476BBE089662}" type="slidenum">
              <a:rPr lang="en-US" smtClean="0"/>
              <a:t>‹#›</a:t>
            </a:fld>
            <a:endParaRPr lang="en-US" dirty="0"/>
          </a:p>
        </p:txBody>
      </p:sp>
      <p:pic>
        <p:nvPicPr>
          <p:cNvPr id="6" name="Picture 5">
            <a:extLst>
              <a:ext uri="{FF2B5EF4-FFF2-40B4-BE49-F238E27FC236}">
                <a16:creationId xmlns:a16="http://schemas.microsoft.com/office/drawing/2014/main" id="{3BA0D1A4-BC76-365A-0C1B-1A0FD945B2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32" y="4775"/>
            <a:ext cx="7762736" cy="10048849"/>
          </a:xfrm>
          <a:prstGeom prst="rect">
            <a:avLst/>
          </a:prstGeom>
        </p:spPr>
      </p:pic>
    </p:spTree>
    <p:extLst>
      <p:ext uri="{BB962C8B-B14F-4D97-AF65-F5344CB8AC3E}">
        <p14:creationId xmlns:p14="http://schemas.microsoft.com/office/powerpoint/2010/main" val="357174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D6FC91DC-4DA0-4E52-A6F9-3DB816560E4B}" type="datetimeFigureOut">
              <a:rPr lang="en-US" smtClean="0"/>
              <a:t>7/15/25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DB22860C-0758-41FA-A923-476BBE089662}" type="slidenum">
              <a:rPr lang="en-US" smtClean="0"/>
              <a:t>‹#›</a:t>
            </a:fld>
            <a:endParaRPr lang="en-US" dirty="0"/>
          </a:p>
        </p:txBody>
      </p:sp>
    </p:spTree>
    <p:extLst>
      <p:ext uri="{BB962C8B-B14F-4D97-AF65-F5344CB8AC3E}">
        <p14:creationId xmlns:p14="http://schemas.microsoft.com/office/powerpoint/2010/main" val="1597717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7" r:id="rId8"/>
    <p:sldLayoutId id="2147483685" r:id="rId9"/>
    <p:sldLayoutId id="2147483686" r:id="rId10"/>
    <p:sldLayoutId id="2147483684"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68" r:id="rId23"/>
    <p:sldLayoutId id="2147483669" r:id="rId24"/>
    <p:sldLayoutId id="2147483670" r:id="rId25"/>
    <p:sldLayoutId id="2147483671" r:id="rId26"/>
    <p:sldLayoutId id="2147483683" r:id="rId27"/>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4.jpg"/><Relationship Id="rId5" Type="http://schemas.openxmlformats.org/officeDocument/2006/relationships/image" Target="../media/image21.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7.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7.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4.jpg"/><Relationship Id="rId5" Type="http://schemas.openxmlformats.org/officeDocument/2006/relationships/image" Target="../media/image27.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2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AC4A62-2A13-80B2-A2F5-04159E7589B8}"/>
              </a:ext>
            </a:extLst>
          </p:cNvPr>
          <p:cNvSpPr txBox="1"/>
          <p:nvPr/>
        </p:nvSpPr>
        <p:spPr>
          <a:xfrm>
            <a:off x="476794" y="2299064"/>
            <a:ext cx="6818812" cy="7232749"/>
          </a:xfrm>
          <a:prstGeom prst="rect">
            <a:avLst/>
          </a:prstGeom>
          <a:noFill/>
        </p:spPr>
        <p:txBody>
          <a:bodyPr wrap="square" rtlCol="0">
            <a:spAutoFit/>
          </a:bodyPr>
          <a:lstStyle/>
          <a:p>
            <a:r>
              <a:rPr lang="en-US" sz="1600" dirty="0"/>
              <a:t>We are excited to share our new and improved </a:t>
            </a:r>
            <a:r>
              <a:rPr lang="en-US" sz="1600" b="1" dirty="0"/>
              <a:t>2025/2026 Marketing Planner </a:t>
            </a:r>
            <a:r>
              <a:rPr lang="en-US" sz="1600" dirty="0"/>
              <a:t>with you. This new planner is a useful resource/reference for school operational leaders, managers, supervisors and functional support teams to access a wide variety of planning resources in one primary location.</a:t>
            </a:r>
          </a:p>
          <a:p>
            <a:endParaRPr lang="en-US" sz="1600" dirty="0"/>
          </a:p>
          <a:p>
            <a:r>
              <a:rPr lang="en-US" sz="1600" dirty="0"/>
              <a:t>The 2025/2026 Marketing Planner includes expanded information on the core promotions, wellness education, LTO menu items, and suggested engagement activities to successfully promote the various programs and promotions that are sure to drive excitement, engagement and create a sense of belonging within your district.</a:t>
            </a:r>
          </a:p>
          <a:p>
            <a:endParaRPr lang="en-US" sz="1600" dirty="0"/>
          </a:p>
          <a:p>
            <a:r>
              <a:rPr lang="en-US" sz="1600" dirty="0"/>
              <a:t>Implementation tools and resources will remain readily available on the Seasonal Schools Promotions website and on the At School Tools &amp; Resources SharePoint, but the design of the planner keeps all your planning needs together in one publication that is easy to reference quickly and frequently.</a:t>
            </a:r>
          </a:p>
          <a:p>
            <a:endParaRPr lang="en-US" sz="1600" dirty="0"/>
          </a:p>
          <a:p>
            <a:r>
              <a:rPr lang="en-US" sz="1600" dirty="0"/>
              <a:t>At Sodexo, we remain focused on providing nutritious meals and socialization activities that foster student engagement and a sense of belonging. The 2025/2026 Marketing Planner offers managers and staff one convenient reference guide to find all the essential dates, ideas, tools, and resources needed to easily plan a deliciously fun, festive, and successful year that results in overall student satisfaction that is off the charts.</a:t>
            </a:r>
          </a:p>
          <a:p>
            <a:endParaRPr lang="en-US" sz="1600" dirty="0"/>
          </a:p>
          <a:p>
            <a:r>
              <a:rPr lang="en-US" sz="1600" dirty="0"/>
              <a:t>Connect with your Senior Marketing Manager and District Manager with questions and to discuss/customize your district specific marketing activities plan for next school year. </a:t>
            </a:r>
          </a:p>
          <a:p>
            <a:endParaRPr lang="en-US" sz="1600" dirty="0"/>
          </a:p>
          <a:p>
            <a:r>
              <a:rPr lang="en-US" sz="1600" dirty="0"/>
              <a:t>Let’s start the school year off strong!</a:t>
            </a:r>
          </a:p>
        </p:txBody>
      </p:sp>
    </p:spTree>
    <p:extLst>
      <p:ext uri="{BB962C8B-B14F-4D97-AF65-F5344CB8AC3E}">
        <p14:creationId xmlns:p14="http://schemas.microsoft.com/office/powerpoint/2010/main" val="3144563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BF84-23F4-8F56-1871-DB57706E40C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33EAAAD-167A-3231-8748-DE1B2C9B2627}"/>
              </a:ext>
            </a:extLst>
          </p:cNvPr>
          <p:cNvSpPr txBox="1"/>
          <p:nvPr/>
        </p:nvSpPr>
        <p:spPr>
          <a:xfrm>
            <a:off x="2465870" y="1920030"/>
            <a:ext cx="4680582" cy="1077218"/>
          </a:xfrm>
          <a:prstGeom prst="rect">
            <a:avLst/>
          </a:prstGeom>
          <a:noFill/>
        </p:spPr>
        <p:txBody>
          <a:bodyPr wrap="square">
            <a:spAutoFit/>
          </a:bodyPr>
          <a:lstStyle/>
          <a:p>
            <a:r>
              <a:rPr lang="en-US" sz="3200" b="1" dirty="0"/>
              <a:t>HOLIDAYS &amp; CELEBRATIONS</a:t>
            </a:r>
          </a:p>
        </p:txBody>
      </p:sp>
      <p:sp>
        <p:nvSpPr>
          <p:cNvPr id="9" name="TextBox 8">
            <a:extLst>
              <a:ext uri="{FF2B5EF4-FFF2-40B4-BE49-F238E27FC236}">
                <a16:creationId xmlns:a16="http://schemas.microsoft.com/office/drawing/2014/main" id="{466772D4-EC54-4F3D-AE8C-616A1421496C}"/>
              </a:ext>
            </a:extLst>
          </p:cNvPr>
          <p:cNvSpPr txBox="1"/>
          <p:nvPr/>
        </p:nvSpPr>
        <p:spPr>
          <a:xfrm>
            <a:off x="2465870" y="2999663"/>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1BFBFE0C-E828-5BE8-728A-7DA06A774875}"/>
              </a:ext>
            </a:extLst>
          </p:cNvPr>
          <p:cNvSpPr txBox="1"/>
          <p:nvPr/>
        </p:nvSpPr>
        <p:spPr>
          <a:xfrm>
            <a:off x="2465871" y="3458913"/>
            <a:ext cx="5004076" cy="2123658"/>
          </a:xfrm>
          <a:prstGeom prst="rect">
            <a:avLst/>
          </a:prstGeom>
          <a:noFill/>
        </p:spPr>
        <p:txBody>
          <a:bodyPr wrap="square">
            <a:spAutoFit/>
          </a:bodyPr>
          <a:lstStyle/>
          <a:p>
            <a:pPr algn="l"/>
            <a:r>
              <a:rPr lang="en-US" sz="1200" b="1" i="0" dirty="0">
                <a:solidFill>
                  <a:srgbClr val="424242"/>
                </a:solidFill>
                <a:effectLst/>
              </a:rPr>
              <a:t>Holidays &amp; Celebrations </a:t>
            </a:r>
            <a:r>
              <a:rPr lang="en-US" sz="1200" i="1" dirty="0">
                <a:solidFill>
                  <a:srgbClr val="424242"/>
                </a:solidFill>
                <a:effectLst/>
              </a:rPr>
              <a:t>(inclusive of  Holidays, Federal Heritage Months, One Day/Week Celebrations) </a:t>
            </a:r>
            <a:r>
              <a:rPr lang="en-US" sz="1200" b="0" i="0" dirty="0">
                <a:solidFill>
                  <a:srgbClr val="424242"/>
                </a:solidFill>
                <a:effectLst/>
              </a:rPr>
              <a:t>create fun, inclusive, and educational dining experiences that celebrate cultural diversity, national holidays, and seasonal events while promoting nutritious meals and student engagement.</a:t>
            </a:r>
          </a:p>
          <a:p>
            <a:pPr algn="l"/>
            <a:endParaRPr lang="en-US" sz="1200" dirty="0">
              <a:solidFill>
                <a:srgbClr val="424242"/>
              </a:solidFill>
            </a:endParaRPr>
          </a:p>
          <a:p>
            <a:pPr algn="l"/>
            <a:r>
              <a:rPr lang="en-US" sz="1200" b="0" i="0" dirty="0">
                <a:solidFill>
                  <a:srgbClr val="424242"/>
                </a:solidFill>
                <a:effectLst/>
              </a:rPr>
              <a:t>Integrating </a:t>
            </a:r>
            <a:r>
              <a:rPr lang="en-US" sz="1200" b="0" dirty="0">
                <a:solidFill>
                  <a:srgbClr val="424242"/>
                </a:solidFill>
              </a:rPr>
              <a:t>h</a:t>
            </a:r>
            <a:r>
              <a:rPr lang="en-US" sz="1200" i="0" dirty="0">
                <a:solidFill>
                  <a:srgbClr val="424242"/>
                </a:solidFill>
                <a:effectLst/>
              </a:rPr>
              <a:t>olidays and celebrations </a:t>
            </a:r>
            <a:r>
              <a:rPr lang="en-US" sz="1200" b="0" i="0" dirty="0">
                <a:solidFill>
                  <a:srgbClr val="424242"/>
                </a:solidFill>
                <a:effectLst/>
              </a:rPr>
              <a:t>into school dining programs is a strategic approach to enhance student engagement, promote inclusivity, and support educational goals. These initiatives go beyond themed meals—they create meaningful experiences that connect students to their communities, cultures, and the importance of nutrition.</a:t>
            </a:r>
            <a:endParaRPr lang="en-US" sz="1200" dirty="0">
              <a:solidFill>
                <a:srgbClr val="424242"/>
              </a:solidFill>
            </a:endParaRPr>
          </a:p>
        </p:txBody>
      </p:sp>
      <p:sp>
        <p:nvSpPr>
          <p:cNvPr id="11" name="TextBox 10">
            <a:extLst>
              <a:ext uri="{FF2B5EF4-FFF2-40B4-BE49-F238E27FC236}">
                <a16:creationId xmlns:a16="http://schemas.microsoft.com/office/drawing/2014/main" id="{39531ED0-B5E4-3C1C-D36C-023B3B2A7E46}"/>
              </a:ext>
            </a:extLst>
          </p:cNvPr>
          <p:cNvSpPr txBox="1"/>
          <p:nvPr/>
        </p:nvSpPr>
        <p:spPr>
          <a:xfrm>
            <a:off x="302454" y="5948382"/>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5D9A951A-4997-AF12-D09C-417524D00B84}"/>
              </a:ext>
            </a:extLst>
          </p:cNvPr>
          <p:cNvSpPr txBox="1"/>
          <p:nvPr/>
        </p:nvSpPr>
        <p:spPr>
          <a:xfrm>
            <a:off x="302453" y="6335782"/>
            <a:ext cx="3761735" cy="3170099"/>
          </a:xfrm>
          <a:prstGeom prst="rect">
            <a:avLst/>
          </a:prstGeom>
          <a:noFill/>
        </p:spPr>
        <p:txBody>
          <a:bodyPr wrap="square">
            <a:spAutoFit/>
          </a:bodyPr>
          <a:lstStyle/>
          <a:p>
            <a:r>
              <a:rPr lang="en-US" sz="1200" i="1" dirty="0"/>
              <a:t>Holidays and Celebrations are completely optional but encouraged. </a:t>
            </a:r>
          </a:p>
          <a:p>
            <a:endParaRPr lang="en-US" sz="500" dirty="0"/>
          </a:p>
          <a:p>
            <a:r>
              <a:rPr lang="en-US" sz="1200" dirty="0"/>
              <a:t>Choose a holiday, cultural celebration, or awareness day that fits the district calendar—like Thanksgiving, Earth Day, or Lunar New Year.</a:t>
            </a:r>
          </a:p>
          <a:p>
            <a:endParaRPr lang="en-US" sz="500" dirty="0"/>
          </a:p>
          <a:p>
            <a:r>
              <a:rPr lang="en-US" sz="1200" dirty="0"/>
              <a:t>Plan a district specific menu that matches the celebration. Make the cafeteria festive! Use decorations, posters, or music to match the theme. If you need assistance identifying a recipe, reach out to your region SNM. </a:t>
            </a:r>
          </a:p>
          <a:p>
            <a:endParaRPr lang="en-US" sz="500" dirty="0"/>
          </a:p>
          <a:p>
            <a:r>
              <a:rPr lang="en-US" sz="1200" dirty="0"/>
              <a:t>Make sure to promote ahead of time with flyers or announcements. Print &amp; digital resources are available for download on the seasonal promotions site. </a:t>
            </a:r>
          </a:p>
          <a:p>
            <a:endParaRPr lang="en-US" sz="1400" dirty="0"/>
          </a:p>
        </p:txBody>
      </p:sp>
      <p:sp>
        <p:nvSpPr>
          <p:cNvPr id="14" name="Rectangle 13">
            <a:extLst>
              <a:ext uri="{FF2B5EF4-FFF2-40B4-BE49-F238E27FC236}">
                <a16:creationId xmlns:a16="http://schemas.microsoft.com/office/drawing/2014/main" id="{7CE52B00-25F1-B560-79C1-0C0A8CBBC3DC}"/>
              </a:ext>
            </a:extLst>
          </p:cNvPr>
          <p:cNvSpPr/>
          <p:nvPr/>
        </p:nvSpPr>
        <p:spPr>
          <a:xfrm>
            <a:off x="302454" y="5777487"/>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70316CE3-8A63-CB4C-BC27-686FD32CC026}"/>
              </a:ext>
            </a:extLst>
          </p:cNvPr>
          <p:cNvCxnSpPr>
            <a:cxnSpLocks/>
          </p:cNvCxnSpPr>
          <p:nvPr/>
        </p:nvCxnSpPr>
        <p:spPr>
          <a:xfrm>
            <a:off x="4183461" y="6335782"/>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FDF74BB1-246C-0A56-CDC4-3824A2FCC3D2}"/>
              </a:ext>
            </a:extLst>
          </p:cNvPr>
          <p:cNvSpPr txBox="1"/>
          <p:nvPr/>
        </p:nvSpPr>
        <p:spPr>
          <a:xfrm>
            <a:off x="4308764" y="5948382"/>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01329E51-C3FC-AF3E-3111-A287BAAB9117}"/>
              </a:ext>
            </a:extLst>
          </p:cNvPr>
          <p:cNvSpPr txBox="1"/>
          <p:nvPr/>
        </p:nvSpPr>
        <p:spPr>
          <a:xfrm>
            <a:off x="4308765" y="6359598"/>
            <a:ext cx="2582366" cy="646331"/>
          </a:xfrm>
          <a:prstGeom prst="rect">
            <a:avLst/>
          </a:prstGeom>
          <a:noFill/>
        </p:spPr>
        <p:txBody>
          <a:bodyPr wrap="square">
            <a:spAutoFit/>
          </a:bodyPr>
          <a:lstStyle/>
          <a:p>
            <a:r>
              <a:rPr lang="en-US" sz="1200" dirty="0"/>
              <a:t>Based on site plan and capabilities. </a:t>
            </a:r>
          </a:p>
          <a:p>
            <a:endParaRPr lang="en-US" sz="1200" b="1" dirty="0"/>
          </a:p>
          <a:p>
            <a:r>
              <a:rPr lang="en-US" sz="1200" b="1" dirty="0"/>
              <a:t>Recommend: 1 per month</a:t>
            </a:r>
          </a:p>
        </p:txBody>
      </p:sp>
      <p:sp>
        <p:nvSpPr>
          <p:cNvPr id="19" name="TextBox 18">
            <a:extLst>
              <a:ext uri="{FF2B5EF4-FFF2-40B4-BE49-F238E27FC236}">
                <a16:creationId xmlns:a16="http://schemas.microsoft.com/office/drawing/2014/main" id="{0B1C8ECA-866E-E44D-B359-1937BC1B763B}"/>
              </a:ext>
            </a:extLst>
          </p:cNvPr>
          <p:cNvSpPr txBox="1"/>
          <p:nvPr/>
        </p:nvSpPr>
        <p:spPr>
          <a:xfrm>
            <a:off x="4308764" y="7322437"/>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18CB3F35-CFC3-E6F0-317D-06E6429C3CA3}"/>
              </a:ext>
            </a:extLst>
          </p:cNvPr>
          <p:cNvSpPr txBox="1"/>
          <p:nvPr/>
        </p:nvSpPr>
        <p:spPr>
          <a:xfrm>
            <a:off x="4308764" y="7784102"/>
            <a:ext cx="3058695" cy="1754326"/>
          </a:xfrm>
          <a:prstGeom prst="rect">
            <a:avLst/>
          </a:prstGeom>
          <a:noFill/>
        </p:spPr>
        <p:txBody>
          <a:bodyPr wrap="square">
            <a:spAutoFit/>
          </a:bodyPr>
          <a:lstStyle/>
          <a:p>
            <a:pPr marL="171450" indent="-171450">
              <a:buFont typeface="Wingdings" panose="05000000000000000000" pitchFamily="2" charset="2"/>
              <a:buChar char="§"/>
            </a:pPr>
            <a:r>
              <a:rPr lang="en-US" sz="1200" b="1" dirty="0"/>
              <a:t>EDUCATE </a:t>
            </a:r>
            <a:r>
              <a:rPr lang="en-US" sz="1200" dirty="0"/>
              <a:t>student on the connection between food, culture, and health through themed meals and activities</a:t>
            </a:r>
          </a:p>
          <a:p>
            <a:pPr marL="171450" indent="-171450">
              <a:buFont typeface="Wingdings" panose="05000000000000000000" pitchFamily="2" charset="2"/>
              <a:buChar char="§"/>
            </a:pPr>
            <a:r>
              <a:rPr lang="en-US" sz="1200" b="1" dirty="0"/>
              <a:t>GENERATE </a:t>
            </a:r>
            <a:r>
              <a:rPr lang="en-US" sz="1200" dirty="0"/>
              <a:t>excitement and participation in school meals by transforming the cafeteria into a festive environment</a:t>
            </a:r>
          </a:p>
          <a:p>
            <a:pPr marL="171450" indent="-171450">
              <a:buFont typeface="Wingdings" panose="05000000000000000000" pitchFamily="2" charset="2"/>
              <a:buChar char="§"/>
            </a:pPr>
            <a:r>
              <a:rPr lang="en-US" sz="1200" b="1" dirty="0"/>
              <a:t>INCREASE</a:t>
            </a:r>
            <a:r>
              <a:rPr lang="en-US" sz="1200" dirty="0"/>
              <a:t> customer satisfaction while showcasing the many strengths of the student nutrition program</a:t>
            </a:r>
          </a:p>
        </p:txBody>
      </p:sp>
      <p:sp>
        <p:nvSpPr>
          <p:cNvPr id="2" name="Rectangle 1">
            <a:extLst>
              <a:ext uri="{FF2B5EF4-FFF2-40B4-BE49-F238E27FC236}">
                <a16:creationId xmlns:a16="http://schemas.microsoft.com/office/drawing/2014/main" id="{2436F477-D2A0-25A3-DC51-9190EFC18466}"/>
              </a:ext>
            </a:extLst>
          </p:cNvPr>
          <p:cNvSpPr/>
          <p:nvPr/>
        </p:nvSpPr>
        <p:spPr>
          <a:xfrm>
            <a:off x="391456" y="9224510"/>
            <a:ext cx="3583742" cy="62783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6D4B0EA-7DD5-3B05-8759-9775D1B135BA}"/>
              </a:ext>
            </a:extLst>
          </p:cNvPr>
          <p:cNvSpPr txBox="1"/>
          <p:nvPr/>
        </p:nvSpPr>
        <p:spPr>
          <a:xfrm>
            <a:off x="391451" y="9459335"/>
            <a:ext cx="3672737" cy="415498"/>
          </a:xfrm>
          <a:prstGeom prst="rect">
            <a:avLst/>
          </a:prstGeom>
          <a:noFill/>
        </p:spPr>
        <p:txBody>
          <a:bodyPr wrap="square">
            <a:spAutoFit/>
          </a:bodyPr>
          <a:lstStyle/>
          <a:p>
            <a:r>
              <a:rPr lang="en-US" sz="1050" dirty="0"/>
              <a:t>Engage with student groups to help with decorations and deciding on the menu. Students are our best advocates!🎉</a:t>
            </a:r>
          </a:p>
        </p:txBody>
      </p:sp>
      <p:pic>
        <p:nvPicPr>
          <p:cNvPr id="4" name="Picture 3" descr="A heart in a chat bubble&#10;&#10;AI-generated content may be incorrect.">
            <a:extLst>
              <a:ext uri="{FF2B5EF4-FFF2-40B4-BE49-F238E27FC236}">
                <a16:creationId xmlns:a16="http://schemas.microsoft.com/office/drawing/2014/main" id="{97C02CD7-A2C4-CFAE-90B2-48C82DFC5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13" y="9224510"/>
            <a:ext cx="264161" cy="264161"/>
          </a:xfrm>
          <a:prstGeom prst="rect">
            <a:avLst/>
          </a:prstGeom>
        </p:spPr>
      </p:pic>
      <p:sp>
        <p:nvSpPr>
          <p:cNvPr id="5" name="TextBox 4">
            <a:extLst>
              <a:ext uri="{FF2B5EF4-FFF2-40B4-BE49-F238E27FC236}">
                <a16:creationId xmlns:a16="http://schemas.microsoft.com/office/drawing/2014/main" id="{C87C7988-6147-4238-C4A4-1DA732639285}"/>
              </a:ext>
            </a:extLst>
          </p:cNvPr>
          <p:cNvSpPr txBox="1"/>
          <p:nvPr/>
        </p:nvSpPr>
        <p:spPr>
          <a:xfrm>
            <a:off x="581371" y="9194058"/>
            <a:ext cx="3036277" cy="338554"/>
          </a:xfrm>
          <a:prstGeom prst="rect">
            <a:avLst/>
          </a:prstGeom>
          <a:noFill/>
        </p:spPr>
        <p:txBody>
          <a:bodyPr wrap="square" rtlCol="0">
            <a:spAutoFit/>
          </a:bodyPr>
          <a:lstStyle/>
          <a:p>
            <a:r>
              <a:rPr lang="en-US" sz="1600" b="1" dirty="0"/>
              <a:t>THINK LIKE A MARKETER</a:t>
            </a:r>
          </a:p>
        </p:txBody>
      </p:sp>
      <p:pic>
        <p:nvPicPr>
          <p:cNvPr id="7" name="Picture 6">
            <a:extLst>
              <a:ext uri="{FF2B5EF4-FFF2-40B4-BE49-F238E27FC236}">
                <a16:creationId xmlns:a16="http://schemas.microsoft.com/office/drawing/2014/main" id="{D8B94A1F-BEFA-130C-0216-BCFC19481B8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1451" y="1953842"/>
            <a:ext cx="1933853" cy="1094534"/>
          </a:xfrm>
          <a:prstGeom prst="rect">
            <a:avLst/>
          </a:prstGeom>
        </p:spPr>
      </p:pic>
    </p:spTree>
    <p:extLst>
      <p:ext uri="{BB962C8B-B14F-4D97-AF65-F5344CB8AC3E}">
        <p14:creationId xmlns:p14="http://schemas.microsoft.com/office/powerpoint/2010/main" val="34574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B975B69-0D61-CA4E-2372-93522CBB240B}"/>
              </a:ext>
            </a:extLst>
          </p:cNvPr>
          <p:cNvSpPr txBox="1"/>
          <p:nvPr/>
        </p:nvSpPr>
        <p:spPr>
          <a:xfrm>
            <a:off x="230398" y="1766410"/>
            <a:ext cx="1788902" cy="1692771"/>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Back to School BRAIN</a:t>
            </a:r>
          </a:p>
          <a:p>
            <a:pPr marL="171450" indent="-171450">
              <a:buFont typeface="Arial" panose="020B0604020202020204" pitchFamily="34" charset="0"/>
              <a:buChar char="•"/>
            </a:pPr>
            <a:r>
              <a:rPr lang="en-US" sz="800" dirty="0"/>
              <a:t>LTO: Veggie Packed Chicken Biryani</a:t>
            </a:r>
          </a:p>
          <a:p>
            <a:r>
              <a:rPr lang="en-US" sz="800" b="1" dirty="0"/>
              <a:t>Student Experiences</a:t>
            </a:r>
          </a:p>
          <a:p>
            <a:pPr marL="171450" indent="-171450">
              <a:buFont typeface="Arial" panose="020B0604020202020204" pitchFamily="34" charset="0"/>
              <a:buChar char="•"/>
            </a:pPr>
            <a:r>
              <a:rPr lang="en-US" sz="800" dirty="0"/>
              <a:t>8/20 National Lemonade Day</a:t>
            </a:r>
          </a:p>
          <a:p>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Hot Honey Pepperoni</a:t>
            </a:r>
          </a:p>
          <a:p>
            <a:pPr marL="171450" indent="-171450">
              <a:buFont typeface="Arial" panose="020B0604020202020204" pitchFamily="34" charset="0"/>
              <a:buChar char="•"/>
            </a:pPr>
            <a:r>
              <a:rPr lang="en-US" sz="800" dirty="0"/>
              <a:t>Cherry Pepper Chicken Sandwich</a:t>
            </a:r>
          </a:p>
          <a:p>
            <a:pPr marL="171450" indent="-171450">
              <a:buFont typeface="Arial" panose="020B0604020202020204" pitchFamily="34" charset="0"/>
              <a:buChar char="•"/>
            </a:pPr>
            <a:r>
              <a:rPr lang="en-US" sz="800" dirty="0"/>
              <a:t>Summer Berry Crunch Salad</a:t>
            </a:r>
          </a:p>
        </p:txBody>
      </p:sp>
      <p:sp>
        <p:nvSpPr>
          <p:cNvPr id="11" name="TextBox 10">
            <a:extLst>
              <a:ext uri="{FF2B5EF4-FFF2-40B4-BE49-F238E27FC236}">
                <a16:creationId xmlns:a16="http://schemas.microsoft.com/office/drawing/2014/main" id="{999F2FA1-2EA8-49AB-FCC1-05D57816E4CE}"/>
              </a:ext>
            </a:extLst>
          </p:cNvPr>
          <p:cNvSpPr txBox="1"/>
          <p:nvPr/>
        </p:nvSpPr>
        <p:spPr>
          <a:xfrm>
            <a:off x="2134491" y="1766410"/>
            <a:ext cx="1788902" cy="1938992"/>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Back to School BRAIN</a:t>
            </a:r>
          </a:p>
          <a:p>
            <a:pPr marL="171450" indent="-171450">
              <a:buFont typeface="Arial" panose="020B0604020202020204" pitchFamily="34" charset="0"/>
              <a:buChar char="•"/>
            </a:pPr>
            <a:r>
              <a:rPr lang="en-US" sz="800" dirty="0"/>
              <a:t>LTO: Veggie Packed Chicken Biryani</a:t>
            </a:r>
          </a:p>
          <a:p>
            <a:r>
              <a:rPr lang="en-US" sz="800" b="1" dirty="0"/>
              <a:t>Student Experiences</a:t>
            </a:r>
          </a:p>
          <a:p>
            <a:pPr marL="171450" indent="-171450">
              <a:buFont typeface="Arial" panose="020B0604020202020204" pitchFamily="34" charset="0"/>
              <a:buChar char="•"/>
            </a:pPr>
            <a:r>
              <a:rPr lang="en-US" sz="800" dirty="0"/>
              <a:t>Better Breakfast Month</a:t>
            </a:r>
          </a:p>
          <a:p>
            <a:pPr marL="171450" indent="-171450">
              <a:buFont typeface="Arial" panose="020B0604020202020204" pitchFamily="34" charset="0"/>
              <a:buChar char="•"/>
            </a:pPr>
            <a:r>
              <a:rPr lang="en-US" sz="800" dirty="0"/>
              <a:t>9/26 National Pancake Day</a:t>
            </a:r>
          </a:p>
          <a:p>
            <a:pPr marL="171450" indent="-171450">
              <a:buFont typeface="Arial" panose="020B0604020202020204" pitchFamily="34" charset="0"/>
              <a:buChar char="•"/>
            </a:pPr>
            <a:r>
              <a:rPr lang="en-US" sz="800" dirty="0"/>
              <a:t>Hispanic Heritage Month</a:t>
            </a:r>
          </a:p>
          <a:p>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Hot Honey Pepperoni</a:t>
            </a:r>
          </a:p>
          <a:p>
            <a:pPr marL="171450" indent="-171450">
              <a:buFont typeface="Arial" panose="020B0604020202020204" pitchFamily="34" charset="0"/>
              <a:buChar char="•"/>
            </a:pPr>
            <a:r>
              <a:rPr lang="en-US" sz="800" dirty="0"/>
              <a:t>Cherry Pepper Chicken Sandwich</a:t>
            </a:r>
          </a:p>
          <a:p>
            <a:pPr marL="171450" indent="-171450">
              <a:buFont typeface="Arial" panose="020B0604020202020204" pitchFamily="34" charset="0"/>
              <a:buChar char="•"/>
            </a:pPr>
            <a:r>
              <a:rPr lang="en-US" sz="800" dirty="0"/>
              <a:t>Summer Berry Crunch Salad</a:t>
            </a:r>
          </a:p>
        </p:txBody>
      </p:sp>
      <p:sp>
        <p:nvSpPr>
          <p:cNvPr id="13" name="TextBox 12">
            <a:extLst>
              <a:ext uri="{FF2B5EF4-FFF2-40B4-BE49-F238E27FC236}">
                <a16:creationId xmlns:a16="http://schemas.microsoft.com/office/drawing/2014/main" id="{4616D955-02F4-EBCC-D223-4FA86489F7C3}"/>
              </a:ext>
            </a:extLst>
          </p:cNvPr>
          <p:cNvSpPr txBox="1"/>
          <p:nvPr/>
        </p:nvSpPr>
        <p:spPr>
          <a:xfrm>
            <a:off x="4038584" y="1670154"/>
            <a:ext cx="1788901" cy="2677656"/>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Spooky Strong SKELETON</a:t>
            </a:r>
          </a:p>
          <a:p>
            <a:pPr marL="171450" indent="-171450">
              <a:buFont typeface="Arial" panose="020B0604020202020204" pitchFamily="34" charset="0"/>
              <a:buChar char="•"/>
            </a:pPr>
            <a:r>
              <a:rPr lang="en-US" sz="800" dirty="0"/>
              <a:t>LTO: Pumpkin Alfredo Penne</a:t>
            </a:r>
          </a:p>
          <a:p>
            <a:r>
              <a:rPr lang="en-US" sz="800" b="1" dirty="0"/>
              <a:t>Student Experiences</a:t>
            </a:r>
          </a:p>
          <a:p>
            <a:pPr marL="171450" indent="-171450">
              <a:buFont typeface="Arial" panose="020B0604020202020204" pitchFamily="34" charset="0"/>
              <a:buChar char="•"/>
            </a:pPr>
            <a:r>
              <a:rPr lang="en-US" sz="800" dirty="0"/>
              <a:t>10/20 National Chicken &amp; Waffles Day</a:t>
            </a:r>
          </a:p>
          <a:p>
            <a:pPr marL="171450" indent="-171450">
              <a:buFont typeface="Arial" panose="020B0604020202020204" pitchFamily="34" charset="0"/>
              <a:buChar char="•"/>
            </a:pPr>
            <a:r>
              <a:rPr lang="en-US" sz="800" dirty="0"/>
              <a:t>Farm to School Month</a:t>
            </a:r>
          </a:p>
          <a:p>
            <a:pPr marL="171450" indent="-171450">
              <a:buFont typeface="Arial" panose="020B0604020202020204" pitchFamily="34" charset="0"/>
              <a:buChar char="•"/>
            </a:pPr>
            <a:r>
              <a:rPr lang="en-US" sz="800" dirty="0"/>
              <a:t>Hispanic Heritage Month</a:t>
            </a:r>
          </a:p>
          <a:p>
            <a:pPr marL="171450" indent="-171450">
              <a:buFont typeface="Arial" panose="020B0604020202020204" pitchFamily="34" charset="0"/>
              <a:buChar char="•"/>
            </a:pPr>
            <a:r>
              <a:rPr lang="en-US" sz="800" dirty="0"/>
              <a:t>10/13-10/17 National School Lunch Week</a:t>
            </a:r>
          </a:p>
          <a:p>
            <a:pPr marL="171450" indent="-171450">
              <a:buFont typeface="Arial" panose="020B0604020202020204" pitchFamily="34" charset="0"/>
              <a:buChar char="•"/>
            </a:pPr>
            <a:r>
              <a:rPr lang="en-US" sz="800" dirty="0"/>
              <a:t>10/31 Halloween Themed Meal</a:t>
            </a:r>
          </a:p>
          <a:p>
            <a:r>
              <a:rPr lang="en-US" sz="800" b="1" dirty="0"/>
              <a:t>Student/Parent Satisfaction Survey</a:t>
            </a:r>
          </a:p>
          <a:p>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Spicy Turkey Sub</a:t>
            </a:r>
          </a:p>
          <a:p>
            <a:pPr marL="171450" indent="-171450">
              <a:buFont typeface="Arial" panose="020B0604020202020204" pitchFamily="34" charset="0"/>
              <a:buChar char="•"/>
            </a:pPr>
            <a:r>
              <a:rPr lang="en-US" sz="800" dirty="0"/>
              <a:t>Pumpkin Alfredo Pizza</a:t>
            </a:r>
          </a:p>
          <a:p>
            <a:pPr marL="171450" indent="-171450">
              <a:buFont typeface="Arial" panose="020B0604020202020204" pitchFamily="34" charset="0"/>
              <a:buChar char="•"/>
            </a:pPr>
            <a:r>
              <a:rPr lang="en-US" sz="800" dirty="0"/>
              <a:t>Sunbutter &amp; Jalapeno Burger</a:t>
            </a:r>
          </a:p>
        </p:txBody>
      </p:sp>
      <p:sp>
        <p:nvSpPr>
          <p:cNvPr id="14" name="TextBox 13">
            <a:extLst>
              <a:ext uri="{FF2B5EF4-FFF2-40B4-BE49-F238E27FC236}">
                <a16:creationId xmlns:a16="http://schemas.microsoft.com/office/drawing/2014/main" id="{6EC5C842-0A09-D8F0-74FA-AFADC185B81C}"/>
              </a:ext>
            </a:extLst>
          </p:cNvPr>
          <p:cNvSpPr txBox="1"/>
          <p:nvPr/>
        </p:nvSpPr>
        <p:spPr>
          <a:xfrm>
            <a:off x="5942677" y="1754378"/>
            <a:ext cx="1788902" cy="2308324"/>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Have an Attitude of GRATITUDE</a:t>
            </a:r>
          </a:p>
          <a:p>
            <a:pPr marL="171450" indent="-171450">
              <a:buFont typeface="Arial" panose="020B0604020202020204" pitchFamily="34" charset="0"/>
              <a:buChar char="•"/>
            </a:pPr>
            <a:r>
              <a:rPr lang="en-US" sz="800" dirty="0"/>
              <a:t>LTO: Pumpkin Alfredo Penne</a:t>
            </a:r>
          </a:p>
          <a:p>
            <a:r>
              <a:rPr lang="en-US" sz="800" b="1" dirty="0"/>
              <a:t>Student Experiences</a:t>
            </a:r>
          </a:p>
          <a:p>
            <a:pPr marL="171450" indent="-171450">
              <a:buFont typeface="Arial" panose="020B0604020202020204" pitchFamily="34" charset="0"/>
              <a:buChar char="•"/>
            </a:pPr>
            <a:r>
              <a:rPr lang="en-US" sz="800" dirty="0"/>
              <a:t>11/6 National Nacho Day</a:t>
            </a:r>
          </a:p>
          <a:p>
            <a:pPr marL="171450" indent="-171450">
              <a:buFont typeface="Arial" panose="020B0604020202020204" pitchFamily="34" charset="0"/>
              <a:buChar char="•"/>
            </a:pPr>
            <a:r>
              <a:rPr lang="en-US" sz="800" dirty="0"/>
              <a:t>Native American Alaskan Native Heritage Month</a:t>
            </a:r>
          </a:p>
          <a:p>
            <a:pPr marL="171450" indent="-171450">
              <a:buFont typeface="Arial" panose="020B0604020202020204" pitchFamily="34" charset="0"/>
              <a:buChar char="•"/>
            </a:pPr>
            <a:r>
              <a:rPr lang="en-US" sz="800" dirty="0"/>
              <a:t>Thanksgiving Themed Meal</a:t>
            </a:r>
          </a:p>
          <a:p>
            <a:r>
              <a:rPr lang="en-US" sz="800" b="1" dirty="0"/>
              <a:t>Student/Parent Satisfaction Survey</a:t>
            </a:r>
          </a:p>
          <a:p>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Spicy Turkey Sub</a:t>
            </a:r>
          </a:p>
          <a:p>
            <a:pPr marL="171450" indent="-171450">
              <a:buFont typeface="Arial" panose="020B0604020202020204" pitchFamily="34" charset="0"/>
              <a:buChar char="•"/>
            </a:pPr>
            <a:r>
              <a:rPr lang="en-US" sz="800" dirty="0"/>
              <a:t>Pumpkin Alfredo Pizza</a:t>
            </a:r>
          </a:p>
          <a:p>
            <a:pPr marL="171450" indent="-171450">
              <a:buFont typeface="Arial" panose="020B0604020202020204" pitchFamily="34" charset="0"/>
              <a:buChar char="•"/>
            </a:pPr>
            <a:r>
              <a:rPr lang="en-US" sz="800" dirty="0"/>
              <a:t>Sunbutter &amp; Jalapeno Burger</a:t>
            </a:r>
          </a:p>
        </p:txBody>
      </p:sp>
      <p:sp>
        <p:nvSpPr>
          <p:cNvPr id="15" name="TextBox 14">
            <a:extLst>
              <a:ext uri="{FF2B5EF4-FFF2-40B4-BE49-F238E27FC236}">
                <a16:creationId xmlns:a16="http://schemas.microsoft.com/office/drawing/2014/main" id="{0E548067-AF1E-2E29-1C51-D7EE8BA9BF70}"/>
              </a:ext>
            </a:extLst>
          </p:cNvPr>
          <p:cNvSpPr txBox="1"/>
          <p:nvPr/>
        </p:nvSpPr>
        <p:spPr>
          <a:xfrm>
            <a:off x="228283" y="4639348"/>
            <a:ext cx="1788902" cy="1938992"/>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Feeling blue? Grab some MOOD food to chew</a:t>
            </a:r>
          </a:p>
          <a:p>
            <a:pPr marL="171450" indent="-171450">
              <a:buFont typeface="Arial" panose="020B0604020202020204" pitchFamily="34" charset="0"/>
              <a:buChar char="•"/>
            </a:pPr>
            <a:r>
              <a:rPr lang="en-US" sz="800" dirty="0"/>
              <a:t>LTO: Thai Chicken &amp; Pineapple Fried Rice</a:t>
            </a:r>
          </a:p>
          <a:p>
            <a:r>
              <a:rPr lang="en-US" sz="800" b="1" dirty="0"/>
              <a:t>Student Experiences</a:t>
            </a:r>
          </a:p>
          <a:p>
            <a:pPr marL="171450" indent="-171450">
              <a:buFont typeface="Arial" panose="020B0604020202020204" pitchFamily="34" charset="0"/>
              <a:buChar char="•"/>
            </a:pPr>
            <a:r>
              <a:rPr lang="en-US" sz="800" dirty="0"/>
              <a:t>12/1 Eat a Red Apple Day</a:t>
            </a:r>
          </a:p>
          <a:p>
            <a:pPr marL="171450" indent="-171450">
              <a:buFont typeface="Arial" panose="020B0604020202020204" pitchFamily="34" charset="0"/>
              <a:buChar char="•"/>
            </a:pPr>
            <a:r>
              <a:rPr lang="en-US" sz="800" dirty="0"/>
              <a:t>Winter Holiday Themed Meal</a:t>
            </a:r>
            <a:endParaRPr lang="en-US" sz="800" b="1" dirty="0"/>
          </a:p>
          <a:p>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Sesame Ginger Noodle Salad</a:t>
            </a:r>
          </a:p>
          <a:p>
            <a:pPr marL="171450" indent="-171450">
              <a:buFont typeface="Arial" panose="020B0604020202020204" pitchFamily="34" charset="0"/>
              <a:buChar char="•"/>
            </a:pPr>
            <a:r>
              <a:rPr lang="en-US" sz="800" dirty="0"/>
              <a:t>Pizza Bianca</a:t>
            </a:r>
          </a:p>
          <a:p>
            <a:pPr marL="171450" indent="-171450">
              <a:buFont typeface="Arial" panose="020B0604020202020204" pitchFamily="34" charset="0"/>
              <a:buChar char="•"/>
            </a:pPr>
            <a:r>
              <a:rPr lang="en-US" sz="800" dirty="0"/>
              <a:t>Chicken Katsu Sandwich</a:t>
            </a:r>
          </a:p>
        </p:txBody>
      </p:sp>
      <p:sp>
        <p:nvSpPr>
          <p:cNvPr id="26" name="TextBox 25">
            <a:extLst>
              <a:ext uri="{FF2B5EF4-FFF2-40B4-BE49-F238E27FC236}">
                <a16:creationId xmlns:a16="http://schemas.microsoft.com/office/drawing/2014/main" id="{E7C3F197-F2CB-5D48-4912-820B5935CC5E}"/>
              </a:ext>
            </a:extLst>
          </p:cNvPr>
          <p:cNvSpPr txBox="1"/>
          <p:nvPr/>
        </p:nvSpPr>
        <p:spPr>
          <a:xfrm>
            <a:off x="2124649" y="4639348"/>
            <a:ext cx="1788902" cy="1692771"/>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EYE see a Bright Future</a:t>
            </a:r>
          </a:p>
          <a:p>
            <a:pPr marL="171450" indent="-171450">
              <a:buFont typeface="Arial" panose="020B0604020202020204" pitchFamily="34" charset="0"/>
              <a:buChar char="•"/>
            </a:pPr>
            <a:r>
              <a:rPr lang="en-US" sz="800" dirty="0"/>
              <a:t>LTO: Thai Chicken &amp; Pineapple Fried Rice</a:t>
            </a:r>
          </a:p>
          <a:p>
            <a:r>
              <a:rPr lang="en-US" sz="800" b="1" dirty="0"/>
              <a:t>Student Experiences</a:t>
            </a:r>
          </a:p>
          <a:p>
            <a:pPr marL="171450" indent="-171450">
              <a:buFont typeface="Arial" panose="020B0604020202020204" pitchFamily="34" charset="0"/>
              <a:buChar char="•"/>
            </a:pPr>
            <a:r>
              <a:rPr lang="en-US" sz="800" dirty="0"/>
              <a:t>1/21 National Granola Bar Day</a:t>
            </a:r>
            <a:endParaRPr lang="en-US" sz="800" b="1" dirty="0"/>
          </a:p>
          <a:p>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Sesame Ginger Noodle Salad</a:t>
            </a:r>
          </a:p>
          <a:p>
            <a:pPr marL="171450" indent="-171450">
              <a:buFont typeface="Arial" panose="020B0604020202020204" pitchFamily="34" charset="0"/>
              <a:buChar char="•"/>
            </a:pPr>
            <a:r>
              <a:rPr lang="en-US" sz="800" dirty="0"/>
              <a:t>Pizza Bianca</a:t>
            </a:r>
          </a:p>
          <a:p>
            <a:pPr marL="171450" indent="-171450">
              <a:buFont typeface="Arial" panose="020B0604020202020204" pitchFamily="34" charset="0"/>
              <a:buChar char="•"/>
            </a:pPr>
            <a:r>
              <a:rPr lang="en-US" sz="800" dirty="0"/>
              <a:t>Chicken Katsu Sandwich</a:t>
            </a:r>
          </a:p>
        </p:txBody>
      </p:sp>
      <p:sp>
        <p:nvSpPr>
          <p:cNvPr id="28" name="TextBox 27">
            <a:extLst>
              <a:ext uri="{FF2B5EF4-FFF2-40B4-BE49-F238E27FC236}">
                <a16:creationId xmlns:a16="http://schemas.microsoft.com/office/drawing/2014/main" id="{B63675EE-49E6-377F-46C5-7724730BCCE6}"/>
              </a:ext>
            </a:extLst>
          </p:cNvPr>
          <p:cNvSpPr txBox="1"/>
          <p:nvPr/>
        </p:nvSpPr>
        <p:spPr>
          <a:xfrm>
            <a:off x="4021015" y="4640333"/>
            <a:ext cx="1788902" cy="2185214"/>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Heart your HEART</a:t>
            </a:r>
          </a:p>
          <a:p>
            <a:pPr marL="171450" indent="-171450">
              <a:buFont typeface="Arial" panose="020B0604020202020204" pitchFamily="34" charset="0"/>
              <a:buChar char="•"/>
            </a:pPr>
            <a:r>
              <a:rPr lang="en-US" sz="800" dirty="0"/>
              <a:t>LTO: Arroz Con Pollo</a:t>
            </a:r>
          </a:p>
          <a:p>
            <a:r>
              <a:rPr lang="en-US" sz="800" b="1" dirty="0"/>
              <a:t>Student Experiences</a:t>
            </a:r>
          </a:p>
          <a:p>
            <a:pPr marL="171450" indent="-171450">
              <a:buFont typeface="Arial" panose="020B0604020202020204" pitchFamily="34" charset="0"/>
              <a:buChar char="•"/>
            </a:pPr>
            <a:r>
              <a:rPr lang="en-US" sz="800" dirty="0"/>
              <a:t>2/9 National Pizza Day</a:t>
            </a:r>
          </a:p>
          <a:p>
            <a:pPr marL="171450" indent="-171450">
              <a:buFont typeface="Arial" panose="020B0604020202020204" pitchFamily="34" charset="0"/>
              <a:buChar char="•"/>
            </a:pPr>
            <a:r>
              <a:rPr lang="en-US" sz="800" dirty="0"/>
              <a:t>Share the Love Cookie Exchange</a:t>
            </a:r>
          </a:p>
          <a:p>
            <a:pPr marL="171450" indent="-171450">
              <a:buFont typeface="Arial" panose="020B0604020202020204" pitchFamily="34" charset="0"/>
              <a:buChar char="•"/>
            </a:pPr>
            <a:r>
              <a:rPr lang="en-US" sz="800" dirty="0"/>
              <a:t>Black History Month</a:t>
            </a:r>
          </a:p>
          <a:p>
            <a:endParaRPr lang="en-US" sz="800" dirty="0"/>
          </a:p>
          <a:p>
            <a:pPr algn="ctr"/>
            <a:r>
              <a:rPr lang="en-US" sz="800" b="1" u="sng" dirty="0"/>
              <a:t>ELEMENTARY SCHOOLS</a:t>
            </a:r>
          </a:p>
          <a:p>
            <a:pPr marL="171450" indent="-171450">
              <a:buFont typeface="Arial" panose="020B0604020202020204" pitchFamily="34" charset="0"/>
              <a:buChar char="•"/>
            </a:pPr>
            <a:r>
              <a:rPr lang="en-US" sz="800" dirty="0"/>
              <a:t>Future Chefs Challenge</a:t>
            </a:r>
          </a:p>
          <a:p>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Southern Crispy Cobb Salad</a:t>
            </a:r>
          </a:p>
          <a:p>
            <a:pPr marL="171450" indent="-171450">
              <a:buFont typeface="Arial" panose="020B0604020202020204" pitchFamily="34" charset="0"/>
              <a:buChar char="•"/>
            </a:pPr>
            <a:r>
              <a:rPr lang="en-US" sz="800" dirty="0"/>
              <a:t>Pizza Picante</a:t>
            </a:r>
          </a:p>
          <a:p>
            <a:pPr marL="171450" indent="-171450">
              <a:buFont typeface="Arial" panose="020B0604020202020204" pitchFamily="34" charset="0"/>
              <a:buChar char="•"/>
            </a:pPr>
            <a:r>
              <a:rPr lang="en-US" sz="800" dirty="0"/>
              <a:t>Oklahoma Onion Burger</a:t>
            </a:r>
          </a:p>
        </p:txBody>
      </p:sp>
      <p:sp>
        <p:nvSpPr>
          <p:cNvPr id="29" name="TextBox 28">
            <a:extLst>
              <a:ext uri="{FF2B5EF4-FFF2-40B4-BE49-F238E27FC236}">
                <a16:creationId xmlns:a16="http://schemas.microsoft.com/office/drawing/2014/main" id="{AFD8D0E4-DBAD-54BA-334A-0872952F6427}"/>
              </a:ext>
            </a:extLst>
          </p:cNvPr>
          <p:cNvSpPr txBox="1"/>
          <p:nvPr/>
        </p:nvSpPr>
        <p:spPr>
          <a:xfrm>
            <a:off x="5973656" y="4639348"/>
            <a:ext cx="1788902" cy="2585323"/>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Overall HEALTH is a Balance</a:t>
            </a:r>
          </a:p>
          <a:p>
            <a:pPr marL="171450" indent="-171450">
              <a:buFont typeface="Arial" panose="020B0604020202020204" pitchFamily="34" charset="0"/>
              <a:buChar char="•"/>
            </a:pPr>
            <a:r>
              <a:rPr lang="en-US" sz="800" dirty="0"/>
              <a:t>LTO: Arroz Con Pollo</a:t>
            </a:r>
          </a:p>
          <a:p>
            <a:r>
              <a:rPr lang="en-US" sz="800" b="1" dirty="0"/>
              <a:t>Student Experiences</a:t>
            </a:r>
          </a:p>
          <a:p>
            <a:pPr marL="171450" indent="-171450">
              <a:buFont typeface="Arial" panose="020B0604020202020204" pitchFamily="34" charset="0"/>
              <a:buChar char="•"/>
            </a:pPr>
            <a:r>
              <a:rPr lang="en-US" sz="800" dirty="0"/>
              <a:t>3/24 National Cheesesteak Day</a:t>
            </a:r>
          </a:p>
          <a:p>
            <a:pPr marL="171450" indent="-171450">
              <a:buFont typeface="Arial" panose="020B0604020202020204" pitchFamily="34" charset="0"/>
              <a:buChar char="•"/>
            </a:pPr>
            <a:r>
              <a:rPr lang="en-US" sz="800" dirty="0"/>
              <a:t>3/2-3/6 National Schools Breakfast Week</a:t>
            </a:r>
          </a:p>
          <a:p>
            <a:pPr marL="171450" indent="-171450">
              <a:buFont typeface="Arial" panose="020B0604020202020204" pitchFamily="34" charset="0"/>
              <a:buChar char="•"/>
            </a:pPr>
            <a:r>
              <a:rPr lang="en-US" sz="800" dirty="0"/>
              <a:t>3/17 St. Patrick’s Day Celebration</a:t>
            </a:r>
          </a:p>
          <a:p>
            <a:pPr marL="171450" indent="-171450">
              <a:buFont typeface="Arial" panose="020B0604020202020204" pitchFamily="34" charset="0"/>
              <a:buChar char="•"/>
            </a:pPr>
            <a:r>
              <a:rPr lang="en-US" sz="800" dirty="0"/>
              <a:t>Women’s History Month</a:t>
            </a:r>
          </a:p>
          <a:p>
            <a:endParaRPr lang="en-US" sz="500" dirty="0"/>
          </a:p>
          <a:p>
            <a:pPr algn="ctr"/>
            <a:r>
              <a:rPr lang="en-US" sz="800" b="1" u="sng" dirty="0"/>
              <a:t>ELEMENTARY SCHOOLS</a:t>
            </a:r>
          </a:p>
          <a:p>
            <a:pPr marL="171450" indent="-171450">
              <a:buFont typeface="Arial" panose="020B0604020202020204" pitchFamily="34" charset="0"/>
              <a:buChar char="•"/>
            </a:pPr>
            <a:r>
              <a:rPr lang="en-US" sz="800" dirty="0"/>
              <a:t>Future Chefs Challenge</a:t>
            </a:r>
          </a:p>
          <a:p>
            <a:endParaRPr lang="en-US" sz="5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Southern Crispy Cobb Salad</a:t>
            </a:r>
          </a:p>
          <a:p>
            <a:pPr marL="171450" indent="-171450">
              <a:buFont typeface="Arial" panose="020B0604020202020204" pitchFamily="34" charset="0"/>
              <a:buChar char="•"/>
            </a:pPr>
            <a:r>
              <a:rPr lang="en-US" sz="800" dirty="0"/>
              <a:t>Pizza Picante</a:t>
            </a:r>
          </a:p>
          <a:p>
            <a:pPr marL="171450" indent="-171450">
              <a:buFont typeface="Arial" panose="020B0604020202020204" pitchFamily="34" charset="0"/>
              <a:buChar char="•"/>
            </a:pPr>
            <a:r>
              <a:rPr lang="en-US" sz="800" dirty="0"/>
              <a:t>Oklahoma Onion Burger</a:t>
            </a:r>
          </a:p>
        </p:txBody>
      </p:sp>
      <p:sp>
        <p:nvSpPr>
          <p:cNvPr id="30" name="TextBox 29">
            <a:extLst>
              <a:ext uri="{FF2B5EF4-FFF2-40B4-BE49-F238E27FC236}">
                <a16:creationId xmlns:a16="http://schemas.microsoft.com/office/drawing/2014/main" id="{E71DB96C-4F37-6B70-F427-3C5FF80E5468}"/>
              </a:ext>
            </a:extLst>
          </p:cNvPr>
          <p:cNvSpPr txBox="1"/>
          <p:nvPr/>
        </p:nvSpPr>
        <p:spPr>
          <a:xfrm>
            <a:off x="238125" y="7516210"/>
            <a:ext cx="1788902" cy="2185214"/>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Happy EARTH, Happy You</a:t>
            </a:r>
          </a:p>
          <a:p>
            <a:pPr marL="171450" indent="-171450">
              <a:buFont typeface="Arial" panose="020B0604020202020204" pitchFamily="34" charset="0"/>
              <a:buChar char="•"/>
            </a:pPr>
            <a:r>
              <a:rPr lang="en-US" sz="800" dirty="0"/>
              <a:t>LTO: Huli Huli Chicken</a:t>
            </a:r>
          </a:p>
          <a:p>
            <a:r>
              <a:rPr lang="en-US" sz="800" b="1" dirty="0"/>
              <a:t>Student Experiences</a:t>
            </a:r>
          </a:p>
          <a:p>
            <a:pPr marL="171450" indent="-171450">
              <a:buFont typeface="Arial" panose="020B0604020202020204" pitchFamily="34" charset="0"/>
              <a:buChar char="•"/>
            </a:pPr>
            <a:r>
              <a:rPr lang="en-US" sz="800" dirty="0"/>
              <a:t>4/17 National Banana Day</a:t>
            </a:r>
          </a:p>
          <a:p>
            <a:pPr marL="171450" indent="-171450">
              <a:buFont typeface="Arial" panose="020B0604020202020204" pitchFamily="34" charset="0"/>
              <a:buChar char="•"/>
            </a:pPr>
            <a:r>
              <a:rPr lang="en-US" sz="800" dirty="0"/>
              <a:t>Take the Earth Month Challenge</a:t>
            </a:r>
          </a:p>
          <a:p>
            <a:pPr marL="171450" indent="-171450">
              <a:buFont typeface="Arial" panose="020B0604020202020204" pitchFamily="34" charset="0"/>
              <a:buChar char="•"/>
            </a:pPr>
            <a:r>
              <a:rPr lang="en-US" sz="800" dirty="0"/>
              <a:t>Arab American Heritage Month</a:t>
            </a:r>
          </a:p>
          <a:p>
            <a:r>
              <a:rPr lang="en-US" sz="800" b="1" dirty="0"/>
              <a:t>Student/Parent Satisfaction Survey</a:t>
            </a:r>
          </a:p>
          <a:p>
            <a:pPr algn="ctr"/>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Caprese Chicken Wrap</a:t>
            </a:r>
          </a:p>
          <a:p>
            <a:pPr marL="171450" indent="-171450">
              <a:buFont typeface="Arial" panose="020B0604020202020204" pitchFamily="34" charset="0"/>
              <a:buChar char="•"/>
            </a:pPr>
            <a:r>
              <a:rPr lang="en-US" sz="800" dirty="0"/>
              <a:t>Garden Blooms Pizza</a:t>
            </a:r>
          </a:p>
          <a:p>
            <a:pPr marL="171450" indent="-171450">
              <a:buFont typeface="Arial" panose="020B0604020202020204" pitchFamily="34" charset="0"/>
              <a:buChar char="•"/>
            </a:pPr>
            <a:r>
              <a:rPr lang="en-US" sz="800" dirty="0"/>
              <a:t>Garden Veggie Burger</a:t>
            </a:r>
          </a:p>
        </p:txBody>
      </p:sp>
      <p:sp>
        <p:nvSpPr>
          <p:cNvPr id="31" name="TextBox 30">
            <a:extLst>
              <a:ext uri="{FF2B5EF4-FFF2-40B4-BE49-F238E27FC236}">
                <a16:creationId xmlns:a16="http://schemas.microsoft.com/office/drawing/2014/main" id="{7755A0A7-30F1-BC2D-9EAC-34C0B2FE8DE4}"/>
              </a:ext>
            </a:extLst>
          </p:cNvPr>
          <p:cNvSpPr txBox="1"/>
          <p:nvPr/>
        </p:nvSpPr>
        <p:spPr>
          <a:xfrm>
            <a:off x="2134491" y="7516209"/>
            <a:ext cx="1788902" cy="1938992"/>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MUSCLE May</a:t>
            </a:r>
          </a:p>
          <a:p>
            <a:pPr marL="171450" indent="-171450">
              <a:buFont typeface="Arial" panose="020B0604020202020204" pitchFamily="34" charset="0"/>
              <a:buChar char="•"/>
            </a:pPr>
            <a:r>
              <a:rPr lang="en-US" sz="800" dirty="0"/>
              <a:t>LTO: Huli Huli Chicken</a:t>
            </a:r>
          </a:p>
          <a:p>
            <a:r>
              <a:rPr lang="en-US" sz="800" b="1" dirty="0"/>
              <a:t>Student Experiences</a:t>
            </a:r>
          </a:p>
          <a:p>
            <a:pPr marL="171450" indent="-171450">
              <a:buFont typeface="Arial" panose="020B0604020202020204" pitchFamily="34" charset="0"/>
              <a:buChar char="•"/>
            </a:pPr>
            <a:r>
              <a:rPr lang="en-US" sz="800" dirty="0"/>
              <a:t>5/1 School Lunch Hero Day</a:t>
            </a:r>
          </a:p>
          <a:p>
            <a:pPr marL="171450" indent="-171450">
              <a:buFont typeface="Arial" panose="020B0604020202020204" pitchFamily="34" charset="0"/>
              <a:buChar char="•"/>
            </a:pPr>
            <a:r>
              <a:rPr lang="en-US" sz="800" dirty="0"/>
              <a:t>5/5 Cinco De Mayo </a:t>
            </a:r>
          </a:p>
          <a:p>
            <a:pPr marL="171450" indent="-171450">
              <a:buFont typeface="Arial" panose="020B0604020202020204" pitchFamily="34" charset="0"/>
              <a:buChar char="•"/>
            </a:pPr>
            <a:r>
              <a:rPr lang="en-US" sz="800" dirty="0"/>
              <a:t>5/28 National Hamburger Day</a:t>
            </a:r>
          </a:p>
          <a:p>
            <a:pPr marL="171450" indent="-171450">
              <a:buFont typeface="Arial" panose="020B0604020202020204" pitchFamily="34" charset="0"/>
              <a:buChar char="•"/>
            </a:pPr>
            <a:r>
              <a:rPr lang="en-US" sz="800" dirty="0"/>
              <a:t>Asian Pacific Heritage Month</a:t>
            </a:r>
            <a:endParaRPr lang="en-US" sz="800" b="1" dirty="0"/>
          </a:p>
          <a:p>
            <a:pPr algn="ctr"/>
            <a:endParaRPr lang="en-US" sz="800" dirty="0"/>
          </a:p>
          <a:p>
            <a:pPr algn="ctr"/>
            <a:r>
              <a:rPr lang="en-US" sz="800" b="1" u="sng" dirty="0"/>
              <a:t>SECONDARY SCHOOLS</a:t>
            </a:r>
          </a:p>
          <a:p>
            <a:r>
              <a:rPr lang="en-US" sz="800" dirty="0"/>
              <a:t>Menu Features: </a:t>
            </a:r>
          </a:p>
          <a:p>
            <a:pPr marL="171450" indent="-171450">
              <a:buFont typeface="Arial" panose="020B0604020202020204" pitchFamily="34" charset="0"/>
              <a:buChar char="•"/>
            </a:pPr>
            <a:r>
              <a:rPr lang="en-US" sz="800" dirty="0"/>
              <a:t>Caprese Chicken Wrap</a:t>
            </a:r>
          </a:p>
          <a:p>
            <a:pPr marL="171450" indent="-171450">
              <a:buFont typeface="Arial" panose="020B0604020202020204" pitchFamily="34" charset="0"/>
              <a:buChar char="•"/>
            </a:pPr>
            <a:r>
              <a:rPr lang="en-US" sz="800" dirty="0"/>
              <a:t>Garden Blooms Pizza</a:t>
            </a:r>
          </a:p>
          <a:p>
            <a:pPr marL="171450" indent="-171450">
              <a:buFont typeface="Arial" panose="020B0604020202020204" pitchFamily="34" charset="0"/>
              <a:buChar char="•"/>
            </a:pPr>
            <a:r>
              <a:rPr lang="en-US" sz="800" dirty="0"/>
              <a:t>Garden Veggie Burger</a:t>
            </a:r>
          </a:p>
        </p:txBody>
      </p:sp>
      <p:sp>
        <p:nvSpPr>
          <p:cNvPr id="32" name="TextBox 31">
            <a:extLst>
              <a:ext uri="{FF2B5EF4-FFF2-40B4-BE49-F238E27FC236}">
                <a16:creationId xmlns:a16="http://schemas.microsoft.com/office/drawing/2014/main" id="{06686C26-45A9-8D35-16FD-E33ACB82BA0C}"/>
              </a:ext>
            </a:extLst>
          </p:cNvPr>
          <p:cNvSpPr txBox="1"/>
          <p:nvPr/>
        </p:nvSpPr>
        <p:spPr>
          <a:xfrm>
            <a:off x="4038584" y="7516209"/>
            <a:ext cx="1788902" cy="1323439"/>
          </a:xfrm>
          <a:prstGeom prst="rect">
            <a:avLst/>
          </a:prstGeom>
          <a:noFill/>
        </p:spPr>
        <p:txBody>
          <a:bodyPr wrap="square" rtlCol="0">
            <a:spAutoFit/>
          </a:bodyPr>
          <a:lstStyle/>
          <a:p>
            <a:pPr algn="ctr"/>
            <a:r>
              <a:rPr lang="en-US" sz="800" b="1" u="sng" dirty="0"/>
              <a:t>ALL SCHOOLS</a:t>
            </a:r>
          </a:p>
          <a:p>
            <a:r>
              <a:rPr lang="en-US" sz="800" b="1" dirty="0"/>
              <a:t>Bite Science</a:t>
            </a:r>
          </a:p>
          <a:p>
            <a:pPr marL="171450" indent="-171450">
              <a:buFont typeface="Arial" panose="020B0604020202020204" pitchFamily="34" charset="0"/>
              <a:buChar char="•"/>
            </a:pPr>
            <a:r>
              <a:rPr lang="en-US" sz="800" dirty="0"/>
              <a:t>Education: Trust your GUT</a:t>
            </a:r>
          </a:p>
          <a:p>
            <a:pPr marL="171450" indent="-171450">
              <a:buFont typeface="Arial" panose="020B0604020202020204" pitchFamily="34" charset="0"/>
              <a:buChar char="•"/>
            </a:pPr>
            <a:r>
              <a:rPr lang="en-US" sz="800" dirty="0"/>
              <a:t>LTO: District Choice</a:t>
            </a:r>
          </a:p>
          <a:p>
            <a:r>
              <a:rPr lang="en-US" sz="800" b="1" dirty="0"/>
              <a:t>Student Experiences</a:t>
            </a:r>
          </a:p>
          <a:p>
            <a:pPr marL="171450" indent="-171450">
              <a:buFont typeface="Arial" panose="020B0604020202020204" pitchFamily="34" charset="0"/>
              <a:buChar char="•"/>
            </a:pPr>
            <a:r>
              <a:rPr lang="en-US" sz="800" dirty="0"/>
              <a:t>6/5 National Donut Day</a:t>
            </a:r>
          </a:p>
          <a:p>
            <a:pPr marL="171450" indent="-171450">
              <a:buFont typeface="Arial" panose="020B0604020202020204" pitchFamily="34" charset="0"/>
              <a:buChar char="•"/>
            </a:pPr>
            <a:r>
              <a:rPr lang="en-US" sz="800" dirty="0"/>
              <a:t>Pollinator Month – Bee the Change</a:t>
            </a:r>
          </a:p>
          <a:p>
            <a:pPr marL="171450" indent="-171450">
              <a:buFont typeface="Arial" panose="020B0604020202020204" pitchFamily="34" charset="0"/>
              <a:buChar char="•"/>
            </a:pPr>
            <a:r>
              <a:rPr lang="en-US" sz="800" dirty="0"/>
              <a:t>PRIDE (LGBTQ+) Month</a:t>
            </a:r>
          </a:p>
          <a:p>
            <a:pPr algn="ctr"/>
            <a:endParaRPr lang="en-US" sz="800" dirty="0"/>
          </a:p>
        </p:txBody>
      </p:sp>
      <p:sp>
        <p:nvSpPr>
          <p:cNvPr id="2" name="Text Placeholder 1">
            <a:extLst>
              <a:ext uri="{FF2B5EF4-FFF2-40B4-BE49-F238E27FC236}">
                <a16:creationId xmlns:a16="http://schemas.microsoft.com/office/drawing/2014/main" id="{A5E3177A-2706-F682-6A49-42E65D0E132C}"/>
              </a:ext>
            </a:extLst>
          </p:cNvPr>
          <p:cNvSpPr>
            <a:spLocks noGrp="1"/>
          </p:cNvSpPr>
          <p:nvPr>
            <p:ph type="body" sz="quarter" idx="13"/>
          </p:nvPr>
        </p:nvSpPr>
        <p:spPr/>
        <p:txBody>
          <a:bodyPr>
            <a:normAutofit fontScale="92500" lnSpcReduction="10000"/>
          </a:bodyPr>
          <a:lstStyle/>
          <a:p>
            <a:endParaRPr lang="en-US" dirty="0"/>
          </a:p>
        </p:txBody>
      </p:sp>
    </p:spTree>
    <p:extLst>
      <p:ext uri="{BB962C8B-B14F-4D97-AF65-F5344CB8AC3E}">
        <p14:creationId xmlns:p14="http://schemas.microsoft.com/office/powerpoint/2010/main" val="250217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EE1E-0482-314F-6BC5-244ABAD7964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838211-115B-D51F-EC81-2CD027E92441}"/>
              </a:ext>
            </a:extLst>
          </p:cNvPr>
          <p:cNvSpPr txBox="1"/>
          <p:nvPr/>
        </p:nvSpPr>
        <p:spPr>
          <a:xfrm>
            <a:off x="1201783" y="1878563"/>
            <a:ext cx="6008914" cy="1954381"/>
          </a:xfrm>
          <a:prstGeom prst="rect">
            <a:avLst/>
          </a:prstGeom>
          <a:noFill/>
        </p:spPr>
        <p:txBody>
          <a:bodyPr wrap="square" rtlCol="0">
            <a:spAutoFit/>
          </a:bodyPr>
          <a:lstStyle/>
          <a:p>
            <a:r>
              <a:rPr lang="en-US" sz="1200" dirty="0"/>
              <a:t>Our </a:t>
            </a:r>
            <a:r>
              <a:rPr lang="en-US" sz="1200" b="1" dirty="0"/>
              <a:t>BiteScience </a:t>
            </a:r>
            <a:r>
              <a:rPr lang="en-US" sz="1200" dirty="0"/>
              <a:t>topic for August &amp; September focuses on brain health. A healthy brain is essential for optimal cognitive function, mental well-being, and overall health.</a:t>
            </a:r>
          </a:p>
          <a:p>
            <a:endParaRPr lang="en-US" sz="800" b="1" dirty="0"/>
          </a:p>
          <a:p>
            <a:r>
              <a:rPr lang="en-US" sz="1200" b="1" dirty="0"/>
              <a:t>WELLNESS EDUCATION: </a:t>
            </a:r>
            <a:r>
              <a:rPr lang="en-US" sz="1200" dirty="0"/>
              <a:t>Back to School BRAIN</a:t>
            </a:r>
          </a:p>
          <a:p>
            <a:r>
              <a:rPr lang="en-US" sz="1200" b="1" dirty="0"/>
              <a:t>MONTHLY FOUCS INGREIDENTS: </a:t>
            </a:r>
            <a:r>
              <a:rPr lang="en-US" sz="1200" dirty="0"/>
              <a:t>Blueberries, Leafy Greens, Turmeric, Eggs</a:t>
            </a:r>
          </a:p>
          <a:p>
            <a:endParaRPr lang="en-US" sz="800" b="1" dirty="0"/>
          </a:p>
          <a:p>
            <a:r>
              <a:rPr lang="en-US" sz="1200" b="1" dirty="0"/>
              <a:t>FEATURED RECIPE: </a:t>
            </a:r>
            <a:r>
              <a:rPr lang="en-US" sz="1200" dirty="0"/>
              <a:t>Veggie Packed Chicken Biryani (</a:t>
            </a:r>
            <a:r>
              <a:rPr lang="en-US" sz="1200" b="0" i="0" u="none" strike="noStrike" dirty="0">
                <a:solidFill>
                  <a:srgbClr val="000000"/>
                </a:solidFill>
                <a:effectLst/>
                <a:latin typeface="Aptos Narrow" panose="020B0004020202020204" pitchFamily="34" charset="0"/>
              </a:rPr>
              <a:t>SR5469</a:t>
            </a:r>
            <a:r>
              <a:rPr lang="en-US" sz="1200" dirty="0"/>
              <a:t>)</a:t>
            </a:r>
          </a:p>
          <a:p>
            <a:r>
              <a:rPr lang="en-US" sz="1200" b="1" dirty="0"/>
              <a:t>ANATOMY OF TASTE FLAVOR BOOST: </a:t>
            </a:r>
            <a:r>
              <a:rPr lang="en-US" sz="1200" dirty="0"/>
              <a:t>Pickled Red Onions (Sour) (SR1276)</a:t>
            </a:r>
          </a:p>
          <a:p>
            <a:endParaRPr lang="en-US" sz="800" dirty="0"/>
          </a:p>
          <a:p>
            <a:r>
              <a:rPr lang="en-US" sz="1200" b="1" dirty="0"/>
              <a:t>CLASSROOM/LUNCHROOM ACTIVITY: </a:t>
            </a:r>
            <a:r>
              <a:rPr lang="en-US" sz="1200" dirty="0"/>
              <a:t>Brain Food Detective</a:t>
            </a:r>
          </a:p>
          <a:p>
            <a:r>
              <a:rPr lang="en-US" sz="1200" b="1" dirty="0"/>
              <a:t>PARENT BLOG FOR SHARING: </a:t>
            </a:r>
            <a:r>
              <a:rPr lang="en-US" sz="1200" dirty="0"/>
              <a:t>Brain Health &amp; Nutrition</a:t>
            </a:r>
          </a:p>
        </p:txBody>
      </p:sp>
      <p:sp>
        <p:nvSpPr>
          <p:cNvPr id="5" name="TextBox 4">
            <a:extLst>
              <a:ext uri="{FF2B5EF4-FFF2-40B4-BE49-F238E27FC236}">
                <a16:creationId xmlns:a16="http://schemas.microsoft.com/office/drawing/2014/main" id="{B9A7E9A1-41AF-FACF-5BCF-CCA33BC992F0}"/>
              </a:ext>
            </a:extLst>
          </p:cNvPr>
          <p:cNvSpPr txBox="1"/>
          <p:nvPr/>
        </p:nvSpPr>
        <p:spPr>
          <a:xfrm>
            <a:off x="1226947" y="5523234"/>
            <a:ext cx="2552070" cy="1015663"/>
          </a:xfrm>
          <a:prstGeom prst="rect">
            <a:avLst/>
          </a:prstGeom>
          <a:noFill/>
        </p:spPr>
        <p:txBody>
          <a:bodyPr wrap="square" rtlCol="0">
            <a:spAutoFit/>
          </a:bodyPr>
          <a:lstStyle/>
          <a:p>
            <a:r>
              <a:rPr lang="en-US" sz="1200" b="1" dirty="0"/>
              <a:t>FRESH PICK</a:t>
            </a:r>
          </a:p>
          <a:p>
            <a:r>
              <a:rPr lang="en-US" sz="1200" i="1" dirty="0"/>
              <a:t>Minimum 2x per month</a:t>
            </a:r>
          </a:p>
          <a:p>
            <a:r>
              <a:rPr lang="en-US" sz="1200" dirty="0"/>
              <a:t>Blueberries (SR3918/SR1384)</a:t>
            </a:r>
          </a:p>
          <a:p>
            <a:r>
              <a:rPr lang="en-US" sz="1200" dirty="0"/>
              <a:t>Leafy Green (SR3752/SR2129)</a:t>
            </a:r>
          </a:p>
          <a:p>
            <a:r>
              <a:rPr lang="en-US" sz="1200" dirty="0"/>
              <a:t>Turmeric (SR3693)</a:t>
            </a:r>
          </a:p>
        </p:txBody>
      </p:sp>
      <p:pic>
        <p:nvPicPr>
          <p:cNvPr id="7" name="Picture 6" descr="A colorful logo with text and icons&#10;&#10;AI-generated content may be incorrect.">
            <a:extLst>
              <a:ext uri="{FF2B5EF4-FFF2-40B4-BE49-F238E27FC236}">
                <a16:creationId xmlns:a16="http://schemas.microsoft.com/office/drawing/2014/main" id="{7E19AEF7-5E91-EF0B-7E2B-D9BF3253B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1" y="1925968"/>
            <a:ext cx="796842" cy="796842"/>
          </a:xfrm>
          <a:prstGeom prst="rect">
            <a:avLst/>
          </a:prstGeom>
        </p:spPr>
      </p:pic>
      <p:sp>
        <p:nvSpPr>
          <p:cNvPr id="8" name="TextBox 7">
            <a:extLst>
              <a:ext uri="{FF2B5EF4-FFF2-40B4-BE49-F238E27FC236}">
                <a16:creationId xmlns:a16="http://schemas.microsoft.com/office/drawing/2014/main" id="{C02A1F22-64B2-BEA7-CA4C-179909712E84}"/>
              </a:ext>
            </a:extLst>
          </p:cNvPr>
          <p:cNvSpPr txBox="1"/>
          <p:nvPr/>
        </p:nvSpPr>
        <p:spPr>
          <a:xfrm>
            <a:off x="4516313" y="5523234"/>
            <a:ext cx="2953371" cy="2123658"/>
          </a:xfrm>
          <a:prstGeom prst="rect">
            <a:avLst/>
          </a:prstGeom>
          <a:noFill/>
        </p:spPr>
        <p:txBody>
          <a:bodyPr wrap="square" rtlCol="0">
            <a:spAutoFit/>
          </a:bodyPr>
          <a:lstStyle/>
          <a:p>
            <a:r>
              <a:rPr lang="en-US" sz="1200" b="1" dirty="0"/>
              <a:t>FOOD DAYS</a:t>
            </a:r>
          </a:p>
          <a:p>
            <a:r>
              <a:rPr lang="en-US" sz="1200" b="1" dirty="0"/>
              <a:t>Recommended: </a:t>
            </a:r>
          </a:p>
          <a:p>
            <a:r>
              <a:rPr lang="en-US" sz="1200" dirty="0"/>
              <a:t>8/20 National Lemonade Day</a:t>
            </a:r>
          </a:p>
          <a:p>
            <a:endParaRPr lang="en-US" sz="1200" b="1" dirty="0"/>
          </a:p>
          <a:p>
            <a:r>
              <a:rPr lang="en-US" sz="1200" b="1" dirty="0"/>
              <a:t>Other Food Days:</a:t>
            </a:r>
          </a:p>
          <a:p>
            <a:r>
              <a:rPr lang="en-US" sz="1200" dirty="0"/>
              <a:t>8/19 National Potato Day – Feature Smiles/Emojis potatoes with every meal (SR3502)</a:t>
            </a:r>
          </a:p>
          <a:p>
            <a:r>
              <a:rPr lang="en-US" sz="1200" dirty="0"/>
              <a:t>8/28 National Burger Day – Great day to try a Scratch-made Secondary LTO burger or Back to School Grill-Out</a:t>
            </a:r>
          </a:p>
        </p:txBody>
      </p:sp>
      <p:sp>
        <p:nvSpPr>
          <p:cNvPr id="9" name="TextBox 8">
            <a:extLst>
              <a:ext uri="{FF2B5EF4-FFF2-40B4-BE49-F238E27FC236}">
                <a16:creationId xmlns:a16="http://schemas.microsoft.com/office/drawing/2014/main" id="{C5890C7F-89E2-7AF2-FF52-E0FD8CD2AF5A}"/>
              </a:ext>
            </a:extLst>
          </p:cNvPr>
          <p:cNvSpPr txBox="1"/>
          <p:nvPr/>
        </p:nvSpPr>
        <p:spPr>
          <a:xfrm>
            <a:off x="1201783" y="3953574"/>
            <a:ext cx="6008914" cy="1569660"/>
          </a:xfrm>
          <a:prstGeom prst="rect">
            <a:avLst/>
          </a:prstGeom>
          <a:noFill/>
        </p:spPr>
        <p:txBody>
          <a:bodyPr wrap="square" rtlCol="0">
            <a:spAutoFit/>
          </a:bodyPr>
          <a:lstStyle/>
          <a:p>
            <a:r>
              <a:rPr lang="en-US" sz="1200" b="1" dirty="0"/>
              <a:t>SCRATCH-MADE SECONDARY LTO MENU FEATURES </a:t>
            </a:r>
            <a:r>
              <a:rPr lang="en-US" sz="1200" dirty="0"/>
              <a:t>are intended to create excitement and trial of new flavor profiles for secondary students. These recipes can be used in elementary as well. </a:t>
            </a:r>
            <a:endParaRPr lang="en-US" sz="1200" b="1" dirty="0"/>
          </a:p>
          <a:p>
            <a:endParaRPr lang="en-US" sz="1200" b="1" dirty="0"/>
          </a:p>
          <a:p>
            <a:r>
              <a:rPr lang="en-US" sz="1200" b="1" dirty="0"/>
              <a:t>DELI/FAST TAKES: </a:t>
            </a:r>
            <a:r>
              <a:rPr lang="en-US" sz="1200" dirty="0"/>
              <a:t>Summer Berry Crunch Salad (SR5439)</a:t>
            </a:r>
          </a:p>
          <a:p>
            <a:r>
              <a:rPr lang="en-US" sz="1200" b="1" dirty="0"/>
              <a:t>PIZZA: </a:t>
            </a:r>
            <a:r>
              <a:rPr lang="en-US" sz="1200" dirty="0"/>
              <a:t>Hot Honey Pepperoni (SR5609)</a:t>
            </a:r>
          </a:p>
          <a:p>
            <a:r>
              <a:rPr lang="en-US" sz="1200" b="1" dirty="0"/>
              <a:t>GRILL: </a:t>
            </a:r>
            <a:r>
              <a:rPr lang="en-US" sz="1200" dirty="0"/>
              <a:t>Cherry Pepper Chicken Sandwich (SR5461)</a:t>
            </a:r>
          </a:p>
          <a:p>
            <a:endParaRPr lang="en-US" sz="1200" dirty="0"/>
          </a:p>
        </p:txBody>
      </p:sp>
      <p:pic>
        <p:nvPicPr>
          <p:cNvPr id="10" name="Picture 9">
            <a:extLst>
              <a:ext uri="{FF2B5EF4-FFF2-40B4-BE49-F238E27FC236}">
                <a16:creationId xmlns:a16="http://schemas.microsoft.com/office/drawing/2014/main" id="{058657F6-B245-7061-23EE-AC5BBC401D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3006" y="5524147"/>
            <a:ext cx="654756" cy="654756"/>
          </a:xfrm>
          <a:prstGeom prst="rect">
            <a:avLst/>
          </a:prstGeom>
        </p:spPr>
      </p:pic>
      <p:pic>
        <p:nvPicPr>
          <p:cNvPr id="12" name="Picture 11" descr="A blue circle with white outline of a chef hat&#10;&#10;AI-generated content may be incorrect.">
            <a:extLst>
              <a:ext uri="{FF2B5EF4-FFF2-40B4-BE49-F238E27FC236}">
                <a16:creationId xmlns:a16="http://schemas.microsoft.com/office/drawing/2014/main" id="{DF856BDC-4F7F-FF5F-B5FC-50C969B40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1" y="4045602"/>
            <a:ext cx="796842" cy="796842"/>
          </a:xfrm>
          <a:prstGeom prst="rect">
            <a:avLst/>
          </a:prstGeom>
        </p:spPr>
      </p:pic>
      <p:sp>
        <p:nvSpPr>
          <p:cNvPr id="13" name="Rectangle 12">
            <a:extLst>
              <a:ext uri="{FF2B5EF4-FFF2-40B4-BE49-F238E27FC236}">
                <a16:creationId xmlns:a16="http://schemas.microsoft.com/office/drawing/2014/main" id="{0FB09F02-7940-B1D4-D6C3-37FB0EF20B06}"/>
              </a:ext>
            </a:extLst>
          </p:cNvPr>
          <p:cNvSpPr/>
          <p:nvPr/>
        </p:nvSpPr>
        <p:spPr>
          <a:xfrm>
            <a:off x="240631" y="7750856"/>
            <a:ext cx="7291137" cy="1420642"/>
          </a:xfrm>
          <a:prstGeom prst="rect">
            <a:avLst/>
          </a:prstGeom>
          <a:solidFill>
            <a:srgbClr val="FF7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F1EDA9-7186-E323-C8A1-9A8B7577444B}"/>
              </a:ext>
            </a:extLst>
          </p:cNvPr>
          <p:cNvSpPr/>
          <p:nvPr/>
        </p:nvSpPr>
        <p:spPr>
          <a:xfrm>
            <a:off x="102267" y="7806656"/>
            <a:ext cx="7543800" cy="275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F35BAB2-7B7F-AD79-5B3E-39394D85B75A}"/>
              </a:ext>
            </a:extLst>
          </p:cNvPr>
          <p:cNvSpPr txBox="1"/>
          <p:nvPr/>
        </p:nvSpPr>
        <p:spPr>
          <a:xfrm>
            <a:off x="240631" y="7805033"/>
            <a:ext cx="7279105" cy="276999"/>
          </a:xfrm>
          <a:prstGeom prst="rect">
            <a:avLst/>
          </a:prstGeom>
          <a:noFill/>
        </p:spPr>
        <p:txBody>
          <a:bodyPr wrap="square" rtlCol="0">
            <a:spAutoFit/>
          </a:bodyPr>
          <a:lstStyle/>
          <a:p>
            <a:r>
              <a:rPr lang="en-US" sz="1200" b="1" dirty="0"/>
              <a:t>INDEPENDENT SCHOOLS ONLY </a:t>
            </a:r>
            <a:r>
              <a:rPr lang="en-US" sz="1200" dirty="0"/>
              <a:t>(</a:t>
            </a:r>
            <a:r>
              <a:rPr lang="en-US" sz="1200" i="1" dirty="0"/>
              <a:t>DRIVE recipes available in supporting spreadsheet)</a:t>
            </a:r>
          </a:p>
        </p:txBody>
      </p:sp>
      <p:sp>
        <p:nvSpPr>
          <p:cNvPr id="2" name="TextBox 1">
            <a:extLst>
              <a:ext uri="{FF2B5EF4-FFF2-40B4-BE49-F238E27FC236}">
                <a16:creationId xmlns:a16="http://schemas.microsoft.com/office/drawing/2014/main" id="{F2BBD83E-FF4C-2907-64EB-02E222B8D0E8}"/>
              </a:ext>
            </a:extLst>
          </p:cNvPr>
          <p:cNvSpPr txBox="1"/>
          <p:nvPr/>
        </p:nvSpPr>
        <p:spPr>
          <a:xfrm>
            <a:off x="404942" y="8620877"/>
            <a:ext cx="2232242" cy="461665"/>
          </a:xfrm>
          <a:prstGeom prst="rect">
            <a:avLst/>
          </a:prstGeom>
          <a:noFill/>
        </p:spPr>
        <p:txBody>
          <a:bodyPr wrap="square" rtlCol="0">
            <a:spAutoFit/>
          </a:bodyPr>
          <a:lstStyle/>
          <a:p>
            <a:r>
              <a:rPr lang="en-US" sz="1200" b="1" dirty="0"/>
              <a:t>BOARDERS EXPERIENCE</a:t>
            </a:r>
          </a:p>
          <a:p>
            <a:r>
              <a:rPr lang="en-US" sz="1200" dirty="0"/>
              <a:t>Outdoor Cookout</a:t>
            </a:r>
          </a:p>
        </p:txBody>
      </p:sp>
      <p:sp>
        <p:nvSpPr>
          <p:cNvPr id="6" name="TextBox 5">
            <a:extLst>
              <a:ext uri="{FF2B5EF4-FFF2-40B4-BE49-F238E27FC236}">
                <a16:creationId xmlns:a16="http://schemas.microsoft.com/office/drawing/2014/main" id="{235D2298-88B0-0351-E6B3-009DAACD7359}"/>
              </a:ext>
            </a:extLst>
          </p:cNvPr>
          <p:cNvSpPr txBox="1"/>
          <p:nvPr/>
        </p:nvSpPr>
        <p:spPr>
          <a:xfrm>
            <a:off x="2770079" y="8086260"/>
            <a:ext cx="2232242" cy="461665"/>
          </a:xfrm>
          <a:prstGeom prst="rect">
            <a:avLst/>
          </a:prstGeom>
          <a:noFill/>
        </p:spPr>
        <p:txBody>
          <a:bodyPr wrap="square" rtlCol="0">
            <a:spAutoFit/>
          </a:bodyPr>
          <a:lstStyle/>
          <a:p>
            <a:r>
              <a:rPr lang="en-US" sz="1200" b="1" dirty="0"/>
              <a:t>FOOD DAY</a:t>
            </a:r>
          </a:p>
          <a:p>
            <a:r>
              <a:rPr lang="en-US" sz="1200" dirty="0"/>
              <a:t>8/3 National Watermelon Day</a:t>
            </a:r>
          </a:p>
        </p:txBody>
      </p:sp>
      <p:sp>
        <p:nvSpPr>
          <p:cNvPr id="16" name="TextBox 15">
            <a:extLst>
              <a:ext uri="{FF2B5EF4-FFF2-40B4-BE49-F238E27FC236}">
                <a16:creationId xmlns:a16="http://schemas.microsoft.com/office/drawing/2014/main" id="{22797A11-67F1-D70C-143E-D413B863E36B}"/>
              </a:ext>
            </a:extLst>
          </p:cNvPr>
          <p:cNvSpPr txBox="1"/>
          <p:nvPr/>
        </p:nvSpPr>
        <p:spPr>
          <a:xfrm>
            <a:off x="404942" y="8124551"/>
            <a:ext cx="2232242" cy="461665"/>
          </a:xfrm>
          <a:prstGeom prst="rect">
            <a:avLst/>
          </a:prstGeom>
          <a:noFill/>
        </p:spPr>
        <p:txBody>
          <a:bodyPr wrap="square" rtlCol="0">
            <a:spAutoFit/>
          </a:bodyPr>
          <a:lstStyle/>
          <a:p>
            <a:r>
              <a:rPr lang="en-US" sz="1200" b="1" dirty="0"/>
              <a:t>FRESH PICK – TRIED IT</a:t>
            </a:r>
          </a:p>
          <a:p>
            <a:r>
              <a:rPr lang="en-US" sz="1200" dirty="0"/>
              <a:t>Blueberries</a:t>
            </a:r>
          </a:p>
        </p:txBody>
      </p:sp>
      <p:sp>
        <p:nvSpPr>
          <p:cNvPr id="20" name="TextBox 19">
            <a:extLst>
              <a:ext uri="{FF2B5EF4-FFF2-40B4-BE49-F238E27FC236}">
                <a16:creationId xmlns:a16="http://schemas.microsoft.com/office/drawing/2014/main" id="{88C4DDAE-0E34-67CF-BD82-EFDED95F9DA2}"/>
              </a:ext>
            </a:extLst>
          </p:cNvPr>
          <p:cNvSpPr txBox="1"/>
          <p:nvPr/>
        </p:nvSpPr>
        <p:spPr>
          <a:xfrm>
            <a:off x="5166632" y="8086260"/>
            <a:ext cx="2232242" cy="461665"/>
          </a:xfrm>
          <a:prstGeom prst="rect">
            <a:avLst/>
          </a:prstGeom>
          <a:noFill/>
        </p:spPr>
        <p:txBody>
          <a:bodyPr wrap="square" rtlCol="0">
            <a:spAutoFit/>
          </a:bodyPr>
          <a:lstStyle/>
          <a:p>
            <a:r>
              <a:rPr lang="en-US" sz="1200" b="1" dirty="0"/>
              <a:t>FOOD MONTH</a:t>
            </a:r>
          </a:p>
          <a:p>
            <a:r>
              <a:rPr lang="en-US" sz="1200" dirty="0"/>
              <a:t>National Panini Month</a:t>
            </a:r>
          </a:p>
        </p:txBody>
      </p:sp>
      <p:pic>
        <p:nvPicPr>
          <p:cNvPr id="3" name="Picture 2">
            <a:extLst>
              <a:ext uri="{FF2B5EF4-FFF2-40B4-BE49-F238E27FC236}">
                <a16:creationId xmlns:a16="http://schemas.microsoft.com/office/drawing/2014/main" id="{D8C8FEE4-8F2E-5D7C-6A24-9750DEB9D1AF}"/>
              </a:ext>
            </a:extLst>
          </p:cNvPr>
          <p:cNvPicPr>
            <a:picLocks noChangeAspect="1"/>
          </p:cNvPicPr>
          <p:nvPr/>
        </p:nvPicPr>
        <p:blipFill>
          <a:blip r:embed="rId6">
            <a:extLst>
              <a:ext uri="{28A0092B-C50C-407E-A947-70E740481C1C}">
                <a14:useLocalDpi xmlns:a14="http://schemas.microsoft.com/office/drawing/2010/main" val="0"/>
              </a:ext>
            </a:extLst>
          </a:blip>
          <a:srcRect t="686" b="-474"/>
          <a:stretch>
            <a:fillRect/>
          </a:stretch>
        </p:blipFill>
        <p:spPr>
          <a:xfrm>
            <a:off x="504664" y="5593250"/>
            <a:ext cx="597395" cy="596125"/>
          </a:xfrm>
          <a:prstGeom prst="rect">
            <a:avLst/>
          </a:prstGeom>
        </p:spPr>
      </p:pic>
      <p:sp>
        <p:nvSpPr>
          <p:cNvPr id="11" name="TextBox 10">
            <a:extLst>
              <a:ext uri="{FF2B5EF4-FFF2-40B4-BE49-F238E27FC236}">
                <a16:creationId xmlns:a16="http://schemas.microsoft.com/office/drawing/2014/main" id="{D12D85D6-CEA9-415F-6CFC-4644BC90ACFA}"/>
              </a:ext>
            </a:extLst>
          </p:cNvPr>
          <p:cNvSpPr txBox="1"/>
          <p:nvPr/>
        </p:nvSpPr>
        <p:spPr>
          <a:xfrm>
            <a:off x="570438" y="9228970"/>
            <a:ext cx="2303391" cy="646331"/>
          </a:xfrm>
          <a:prstGeom prst="rect">
            <a:avLst/>
          </a:prstGeom>
          <a:noFill/>
        </p:spPr>
        <p:txBody>
          <a:bodyPr wrap="square" rtlCol="0">
            <a:spAutoFit/>
          </a:bodyPr>
          <a:lstStyle/>
          <a:p>
            <a:r>
              <a:rPr lang="en-US" b="1" dirty="0"/>
              <a:t>DON’T FORGET TO</a:t>
            </a:r>
          </a:p>
          <a:p>
            <a:r>
              <a:rPr lang="en-US" b="1" dirty="0"/>
              <a:t>COMMUNICATE</a:t>
            </a:r>
          </a:p>
        </p:txBody>
      </p:sp>
      <p:pic>
        <p:nvPicPr>
          <p:cNvPr id="18" name="Picture 17">
            <a:extLst>
              <a:ext uri="{FF2B5EF4-FFF2-40B4-BE49-F238E27FC236}">
                <a16:creationId xmlns:a16="http://schemas.microsoft.com/office/drawing/2014/main" id="{75080F2E-6103-7F61-39F3-9CED88DEA29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6063" y="9372908"/>
            <a:ext cx="364098" cy="352388"/>
          </a:xfrm>
          <a:prstGeom prst="rect">
            <a:avLst/>
          </a:prstGeom>
        </p:spPr>
      </p:pic>
      <p:sp>
        <p:nvSpPr>
          <p:cNvPr id="19" name="TextBox 18">
            <a:extLst>
              <a:ext uri="{FF2B5EF4-FFF2-40B4-BE49-F238E27FC236}">
                <a16:creationId xmlns:a16="http://schemas.microsoft.com/office/drawing/2014/main" id="{AB6BBE68-B673-7122-BE60-6203A5221F25}"/>
              </a:ext>
            </a:extLst>
          </p:cNvPr>
          <p:cNvSpPr txBox="1"/>
          <p:nvPr/>
        </p:nvSpPr>
        <p:spPr>
          <a:xfrm>
            <a:off x="2649217" y="9260561"/>
            <a:ext cx="4749657" cy="577081"/>
          </a:xfrm>
          <a:prstGeom prst="rect">
            <a:avLst/>
          </a:prstGeom>
          <a:solidFill>
            <a:srgbClr val="B0D7F4"/>
          </a:solidFill>
          <a:ln>
            <a:solidFill>
              <a:srgbClr val="B0D7F4"/>
            </a:solidFill>
          </a:ln>
        </p:spPr>
        <p:txBody>
          <a:bodyPr wrap="square">
            <a:spAutoFit/>
          </a:bodyPr>
          <a:lstStyle/>
          <a:p>
            <a:r>
              <a:rPr lang="en-US" sz="1050" dirty="0"/>
              <a:t>Make sure to promote and tell your story! Reference the At School Social Media Calendar for monthly blog posts and supporting social media content to drive excitement and interest around the activities planned at your district. </a:t>
            </a:r>
          </a:p>
        </p:txBody>
      </p:sp>
      <p:pic>
        <p:nvPicPr>
          <p:cNvPr id="21" name="Picture 20">
            <a:extLst>
              <a:ext uri="{FF2B5EF4-FFF2-40B4-BE49-F238E27FC236}">
                <a16:creationId xmlns:a16="http://schemas.microsoft.com/office/drawing/2014/main" id="{024A5E73-C506-86EA-2006-59D5F38D993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7334" y="3533271"/>
            <a:ext cx="206634" cy="199988"/>
          </a:xfrm>
          <a:prstGeom prst="rect">
            <a:avLst/>
          </a:prstGeom>
        </p:spPr>
      </p:pic>
    </p:spTree>
    <p:extLst>
      <p:ext uri="{BB962C8B-B14F-4D97-AF65-F5344CB8AC3E}">
        <p14:creationId xmlns:p14="http://schemas.microsoft.com/office/powerpoint/2010/main" val="378730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37C75D8-2EA7-336E-72D2-90056585B89F}"/>
              </a:ext>
            </a:extLst>
          </p:cNvPr>
          <p:cNvSpPr/>
          <p:nvPr/>
        </p:nvSpPr>
        <p:spPr>
          <a:xfrm>
            <a:off x="4355432" y="1620496"/>
            <a:ext cx="1853113" cy="29753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Back to School BRAIN</a:t>
            </a:r>
          </a:p>
        </p:txBody>
      </p:sp>
      <p:pic>
        <p:nvPicPr>
          <p:cNvPr id="4" name="Picture 3" descr="A colorful logo with text and icons&#10;&#10;AI-generated content may be incorrect.">
            <a:extLst>
              <a:ext uri="{FF2B5EF4-FFF2-40B4-BE49-F238E27FC236}">
                <a16:creationId xmlns:a16="http://schemas.microsoft.com/office/drawing/2014/main" id="{B153830B-E580-D001-4A51-115B8899D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181" y="1600540"/>
            <a:ext cx="347251" cy="347251"/>
          </a:xfrm>
          <a:prstGeom prst="rect">
            <a:avLst/>
          </a:prstGeom>
        </p:spPr>
      </p:pic>
      <p:cxnSp>
        <p:nvCxnSpPr>
          <p:cNvPr id="6" name="Straight Connector 5">
            <a:extLst>
              <a:ext uri="{FF2B5EF4-FFF2-40B4-BE49-F238E27FC236}">
                <a16:creationId xmlns:a16="http://schemas.microsoft.com/office/drawing/2014/main" id="{0F768EB7-7C87-CBB5-93D5-F56D17F70C0E}"/>
              </a:ext>
            </a:extLst>
          </p:cNvPr>
          <p:cNvCxnSpPr>
            <a:cxnSpLocks/>
          </p:cNvCxnSpPr>
          <p:nvPr/>
        </p:nvCxnSpPr>
        <p:spPr>
          <a:xfrm>
            <a:off x="1280313" y="6213645"/>
            <a:ext cx="1150066" cy="0"/>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93D4646-CADB-F55F-2A62-E5375234A583}"/>
              </a:ext>
            </a:extLst>
          </p:cNvPr>
          <p:cNvCxnSpPr>
            <a:cxnSpLocks/>
          </p:cNvCxnSpPr>
          <p:nvPr/>
        </p:nvCxnSpPr>
        <p:spPr>
          <a:xfrm>
            <a:off x="361123" y="3262564"/>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B808A1-B19D-6326-5153-CAEB59051864}"/>
              </a:ext>
            </a:extLst>
          </p:cNvPr>
          <p:cNvCxnSpPr>
            <a:cxnSpLocks/>
          </p:cNvCxnSpPr>
          <p:nvPr/>
        </p:nvCxnSpPr>
        <p:spPr>
          <a:xfrm>
            <a:off x="370146" y="4569521"/>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83A9032-5B31-6971-83A7-B416B750FFF0}"/>
              </a:ext>
            </a:extLst>
          </p:cNvPr>
          <p:cNvCxnSpPr>
            <a:cxnSpLocks/>
          </p:cNvCxnSpPr>
          <p:nvPr/>
        </p:nvCxnSpPr>
        <p:spPr>
          <a:xfrm>
            <a:off x="361123" y="5996223"/>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1E4EDD2-C46F-2B04-BC36-389B8DF552A4}"/>
              </a:ext>
            </a:extLst>
          </p:cNvPr>
          <p:cNvCxnSpPr>
            <a:cxnSpLocks/>
          </p:cNvCxnSpPr>
          <p:nvPr/>
        </p:nvCxnSpPr>
        <p:spPr>
          <a:xfrm>
            <a:off x="379170" y="7372878"/>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1BDC515-BE27-6433-1396-BCBD46C9B5A1}"/>
              </a:ext>
            </a:extLst>
          </p:cNvPr>
          <p:cNvCxnSpPr>
            <a:cxnSpLocks/>
          </p:cNvCxnSpPr>
          <p:nvPr/>
        </p:nvCxnSpPr>
        <p:spPr>
          <a:xfrm>
            <a:off x="355107" y="8947014"/>
            <a:ext cx="98641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C95BD488-EADD-CC98-1716-E8B4E00337D3}"/>
              </a:ext>
            </a:extLst>
          </p:cNvPr>
          <p:cNvSpPr/>
          <p:nvPr/>
        </p:nvSpPr>
        <p:spPr>
          <a:xfrm>
            <a:off x="3435015" y="4781250"/>
            <a:ext cx="920417" cy="766159"/>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Veggie Packed Chicken Biryani</a:t>
            </a:r>
          </a:p>
        </p:txBody>
      </p:sp>
      <p:pic>
        <p:nvPicPr>
          <p:cNvPr id="17" name="Picture 16" descr="A colorful logo with text and icons&#10;&#10;AI-generated content may be incorrect.">
            <a:extLst>
              <a:ext uri="{FF2B5EF4-FFF2-40B4-BE49-F238E27FC236}">
                <a16:creationId xmlns:a16="http://schemas.microsoft.com/office/drawing/2014/main" id="{124C7016-E3C4-DA6C-40D6-269CFA9B5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612" y="5207195"/>
            <a:ext cx="312820" cy="312820"/>
          </a:xfrm>
          <a:prstGeom prst="rect">
            <a:avLst/>
          </a:prstGeom>
        </p:spPr>
      </p:pic>
      <p:sp>
        <p:nvSpPr>
          <p:cNvPr id="18" name="Rectangle: Rounded Corners 17">
            <a:extLst>
              <a:ext uri="{FF2B5EF4-FFF2-40B4-BE49-F238E27FC236}">
                <a16:creationId xmlns:a16="http://schemas.microsoft.com/office/drawing/2014/main" id="{B92A8604-FD29-AD0D-E370-E2498E833EA1}"/>
              </a:ext>
            </a:extLst>
          </p:cNvPr>
          <p:cNvSpPr/>
          <p:nvPr/>
        </p:nvSpPr>
        <p:spPr>
          <a:xfrm>
            <a:off x="3425991" y="7480538"/>
            <a:ext cx="920417" cy="766159"/>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Veggie Packed Chicken Biryani</a:t>
            </a:r>
          </a:p>
        </p:txBody>
      </p:sp>
      <p:pic>
        <p:nvPicPr>
          <p:cNvPr id="19" name="Picture 18" descr="A colorful logo with text and icons&#10;&#10;AI-generated content may be incorrect.">
            <a:extLst>
              <a:ext uri="{FF2B5EF4-FFF2-40B4-BE49-F238E27FC236}">
                <a16:creationId xmlns:a16="http://schemas.microsoft.com/office/drawing/2014/main" id="{F06551A5-980B-4D39-B4CF-BDA4F59C3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7906483"/>
            <a:ext cx="312820" cy="312820"/>
          </a:xfrm>
          <a:prstGeom prst="rect">
            <a:avLst/>
          </a:prstGeom>
        </p:spPr>
      </p:pic>
      <p:sp>
        <p:nvSpPr>
          <p:cNvPr id="20" name="Rectangle: Rounded Corners 19">
            <a:extLst>
              <a:ext uri="{FF2B5EF4-FFF2-40B4-BE49-F238E27FC236}">
                <a16:creationId xmlns:a16="http://schemas.microsoft.com/office/drawing/2014/main" id="{82F4D3CD-3437-7322-A476-1BC94DF2F247}"/>
              </a:ext>
            </a:extLst>
          </p:cNvPr>
          <p:cNvSpPr/>
          <p:nvPr/>
        </p:nvSpPr>
        <p:spPr>
          <a:xfrm>
            <a:off x="3435015" y="6381087"/>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Lemonade Day</a:t>
            </a:r>
          </a:p>
        </p:txBody>
      </p:sp>
      <p:sp>
        <p:nvSpPr>
          <p:cNvPr id="21" name="Rectangle: Rounded Corners 20">
            <a:extLst>
              <a:ext uri="{FF2B5EF4-FFF2-40B4-BE49-F238E27FC236}">
                <a16:creationId xmlns:a16="http://schemas.microsoft.com/office/drawing/2014/main" id="{CD38CF4D-CB8D-688D-AAEB-372D4AC8A78B}"/>
              </a:ext>
            </a:extLst>
          </p:cNvPr>
          <p:cNvSpPr/>
          <p:nvPr/>
        </p:nvSpPr>
        <p:spPr>
          <a:xfrm>
            <a:off x="2430379" y="6550289"/>
            <a:ext cx="910391" cy="312772"/>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Potato Day</a:t>
            </a:r>
          </a:p>
        </p:txBody>
      </p:sp>
      <p:sp>
        <p:nvSpPr>
          <p:cNvPr id="22" name="Rectangle: Rounded Corners 21">
            <a:extLst>
              <a:ext uri="{FF2B5EF4-FFF2-40B4-BE49-F238E27FC236}">
                <a16:creationId xmlns:a16="http://schemas.microsoft.com/office/drawing/2014/main" id="{F3EDB227-F8DB-4703-72C3-FC751ECF4CA7}"/>
              </a:ext>
            </a:extLst>
          </p:cNvPr>
          <p:cNvSpPr/>
          <p:nvPr/>
        </p:nvSpPr>
        <p:spPr>
          <a:xfrm>
            <a:off x="4438057" y="7545317"/>
            <a:ext cx="920417" cy="340213"/>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Burger Day</a:t>
            </a:r>
          </a:p>
        </p:txBody>
      </p:sp>
      <p:sp>
        <p:nvSpPr>
          <p:cNvPr id="36" name="Rectangle: Rounded Corners 35">
            <a:extLst>
              <a:ext uri="{FF2B5EF4-FFF2-40B4-BE49-F238E27FC236}">
                <a16:creationId xmlns:a16="http://schemas.microsoft.com/office/drawing/2014/main" id="{7DFE5CFF-66B0-7BBD-0542-41E73394E2C1}"/>
              </a:ext>
            </a:extLst>
          </p:cNvPr>
          <p:cNvSpPr/>
          <p:nvPr/>
        </p:nvSpPr>
        <p:spPr>
          <a:xfrm>
            <a:off x="1004963" y="1384554"/>
            <a:ext cx="2716734" cy="1138895"/>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Month’s Suggestions:</a:t>
            </a:r>
          </a:p>
          <a:p>
            <a:pPr marL="171450" indent="-171450">
              <a:buFont typeface="Wingdings" panose="05000000000000000000" pitchFamily="2" charset="2"/>
              <a:buChar char="§"/>
            </a:pPr>
            <a:r>
              <a:rPr lang="en-US" sz="1050" dirty="0">
                <a:solidFill>
                  <a:schemeClr val="tx1"/>
                </a:solidFill>
              </a:rPr>
              <a:t>Blueberries </a:t>
            </a:r>
          </a:p>
          <a:p>
            <a:pPr marL="171450" indent="-171450">
              <a:buFont typeface="Wingdings" panose="05000000000000000000" pitchFamily="2" charset="2"/>
              <a:buChar char="§"/>
            </a:pPr>
            <a:r>
              <a:rPr lang="en-US" sz="1050" dirty="0">
                <a:solidFill>
                  <a:schemeClr val="tx1"/>
                </a:solidFill>
              </a:rPr>
              <a:t>Leafy Green </a:t>
            </a:r>
          </a:p>
          <a:p>
            <a:pPr marL="171450" indent="-171450">
              <a:buFont typeface="Wingdings" panose="05000000000000000000" pitchFamily="2" charset="2"/>
              <a:buChar char="§"/>
            </a:pPr>
            <a:r>
              <a:rPr lang="en-US" sz="1050" dirty="0">
                <a:solidFill>
                  <a:schemeClr val="tx1"/>
                </a:solidFill>
              </a:rPr>
              <a:t>Turmeric</a:t>
            </a:r>
          </a:p>
          <a:p>
            <a:r>
              <a:rPr lang="en-US" sz="1050" dirty="0">
                <a:solidFill>
                  <a:schemeClr val="tx1"/>
                </a:solidFill>
              </a:rPr>
              <a:t>Or select what makes the most sense based on seasonality and local availability</a:t>
            </a:r>
          </a:p>
        </p:txBody>
      </p:sp>
      <p:sp>
        <p:nvSpPr>
          <p:cNvPr id="41" name="Rectangle: Rounded Corners 40">
            <a:extLst>
              <a:ext uri="{FF2B5EF4-FFF2-40B4-BE49-F238E27FC236}">
                <a16:creationId xmlns:a16="http://schemas.microsoft.com/office/drawing/2014/main" id="{00EAAD5F-DF2E-228D-FABF-9FF537258326}"/>
              </a:ext>
            </a:extLst>
          </p:cNvPr>
          <p:cNvSpPr/>
          <p:nvPr/>
        </p:nvSpPr>
        <p:spPr>
          <a:xfrm>
            <a:off x="379170" y="6055139"/>
            <a:ext cx="901143"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Summer Berry Crunch Salad</a:t>
            </a:r>
          </a:p>
        </p:txBody>
      </p:sp>
      <p:cxnSp>
        <p:nvCxnSpPr>
          <p:cNvPr id="48" name="Straight Connector 47">
            <a:extLst>
              <a:ext uri="{FF2B5EF4-FFF2-40B4-BE49-F238E27FC236}">
                <a16:creationId xmlns:a16="http://schemas.microsoft.com/office/drawing/2014/main" id="{9C7A6319-551C-FE1A-DF3B-A6ABB45A829D}"/>
              </a:ext>
            </a:extLst>
          </p:cNvPr>
          <p:cNvCxnSpPr>
            <a:cxnSpLocks/>
          </p:cNvCxnSpPr>
          <p:nvPr/>
        </p:nvCxnSpPr>
        <p:spPr>
          <a:xfrm>
            <a:off x="6208545" y="1774165"/>
            <a:ext cx="1196716"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50" name="Picture 49" descr="A blue circle with white outline of a chef hat&#10;&#10;AI-generated content may be incorrect.">
            <a:extLst>
              <a:ext uri="{FF2B5EF4-FFF2-40B4-BE49-F238E27FC236}">
                <a16:creationId xmlns:a16="http://schemas.microsoft.com/office/drawing/2014/main" id="{81D2D263-FB24-B381-61B2-5C5712364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63" y="6055139"/>
            <a:ext cx="293397" cy="293397"/>
          </a:xfrm>
          <a:prstGeom prst="rect">
            <a:avLst/>
          </a:prstGeom>
        </p:spPr>
      </p:pic>
      <p:pic>
        <p:nvPicPr>
          <p:cNvPr id="52" name="Picture 51">
            <a:extLst>
              <a:ext uri="{FF2B5EF4-FFF2-40B4-BE49-F238E27FC236}">
                <a16:creationId xmlns:a16="http://schemas.microsoft.com/office/drawing/2014/main" id="{9362E0FB-4DDD-F444-A50A-E519645C118A}"/>
              </a:ext>
            </a:extLst>
          </p:cNvPr>
          <p:cNvPicPr>
            <a:picLocks noChangeAspect="1"/>
          </p:cNvPicPr>
          <p:nvPr/>
        </p:nvPicPr>
        <p:blipFill>
          <a:blip r:embed="rId4">
            <a:extLst>
              <a:ext uri="{28A0092B-C50C-407E-A947-70E740481C1C}">
                <a14:useLocalDpi xmlns:a14="http://schemas.microsoft.com/office/drawing/2010/main" val="0"/>
              </a:ext>
            </a:extLst>
          </a:blip>
          <a:srcRect t="686" b="-474"/>
          <a:stretch>
            <a:fillRect/>
          </a:stretch>
        </p:blipFill>
        <p:spPr>
          <a:xfrm>
            <a:off x="417834" y="1430375"/>
            <a:ext cx="565483" cy="564281"/>
          </a:xfrm>
          <a:prstGeom prst="rect">
            <a:avLst/>
          </a:prstGeom>
        </p:spPr>
      </p:pic>
      <p:grpSp>
        <p:nvGrpSpPr>
          <p:cNvPr id="53" name="Group 52">
            <a:extLst>
              <a:ext uri="{FF2B5EF4-FFF2-40B4-BE49-F238E27FC236}">
                <a16:creationId xmlns:a16="http://schemas.microsoft.com/office/drawing/2014/main" id="{531BDF08-5A53-D6E6-17BC-F8F9E2E3E90C}"/>
              </a:ext>
            </a:extLst>
          </p:cNvPr>
          <p:cNvGrpSpPr/>
          <p:nvPr/>
        </p:nvGrpSpPr>
        <p:grpSpPr>
          <a:xfrm>
            <a:off x="353234" y="2001322"/>
            <a:ext cx="744590" cy="594327"/>
            <a:chOff x="4735108" y="9026345"/>
            <a:chExt cx="744590" cy="594327"/>
          </a:xfrm>
        </p:grpSpPr>
        <p:sp>
          <p:nvSpPr>
            <p:cNvPr id="54" name="Oval 53">
              <a:extLst>
                <a:ext uri="{FF2B5EF4-FFF2-40B4-BE49-F238E27FC236}">
                  <a16:creationId xmlns:a16="http://schemas.microsoft.com/office/drawing/2014/main" id="{45F9FE85-8E7F-D00C-5AC1-A06D6301A519}"/>
                </a:ext>
              </a:extLst>
            </p:cNvPr>
            <p:cNvSpPr/>
            <p:nvPr/>
          </p:nvSpPr>
          <p:spPr>
            <a:xfrm>
              <a:off x="4841637" y="9026345"/>
              <a:ext cx="545200" cy="564281"/>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C31740E7-762F-3C2B-CA9A-B0DB65797F0D}"/>
                </a:ext>
              </a:extLst>
            </p:cNvPr>
            <p:cNvPicPr>
              <a:picLocks noChangeAspect="1"/>
            </p:cNvPicPr>
            <p:nvPr/>
          </p:nvPicPr>
          <p:blipFill>
            <a:blip r:embed="rId5">
              <a:extLst>
                <a:ext uri="{28A0092B-C50C-407E-A947-70E740481C1C}">
                  <a14:useLocalDpi xmlns:a14="http://schemas.microsoft.com/office/drawing/2010/main" val="0"/>
                </a:ext>
              </a:extLst>
            </a:blip>
            <a:srcRect t="16912" b="5909"/>
            <a:stretch>
              <a:fillRect/>
            </a:stretch>
          </p:blipFill>
          <p:spPr>
            <a:xfrm>
              <a:off x="4735108" y="9045997"/>
              <a:ext cx="744590" cy="574675"/>
            </a:xfrm>
            <a:prstGeom prst="rect">
              <a:avLst/>
            </a:prstGeom>
          </p:spPr>
        </p:pic>
      </p:grpSp>
      <p:sp>
        <p:nvSpPr>
          <p:cNvPr id="56" name="Rectangle: Rounded Corners 55">
            <a:extLst>
              <a:ext uri="{FF2B5EF4-FFF2-40B4-BE49-F238E27FC236}">
                <a16:creationId xmlns:a16="http://schemas.microsoft.com/office/drawing/2014/main" id="{4DD0BD55-C59A-EF7D-E047-94CB6FB36181}"/>
              </a:ext>
            </a:extLst>
          </p:cNvPr>
          <p:cNvSpPr/>
          <p:nvPr/>
        </p:nvSpPr>
        <p:spPr>
          <a:xfrm>
            <a:off x="2430379" y="6090910"/>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57" name="Straight Connector 56">
            <a:extLst>
              <a:ext uri="{FF2B5EF4-FFF2-40B4-BE49-F238E27FC236}">
                <a16:creationId xmlns:a16="http://schemas.microsoft.com/office/drawing/2014/main" id="{48566ACA-B354-DF6A-571F-1BA83FE0108D}"/>
              </a:ext>
            </a:extLst>
          </p:cNvPr>
          <p:cNvCxnSpPr>
            <a:cxnSpLocks/>
          </p:cNvCxnSpPr>
          <p:nvPr/>
        </p:nvCxnSpPr>
        <p:spPr>
          <a:xfrm>
            <a:off x="4789957" y="6213644"/>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CCED6A67-38B9-76EE-A291-7FF722986B6B}"/>
              </a:ext>
            </a:extLst>
          </p:cNvPr>
          <p:cNvSpPr/>
          <p:nvPr/>
        </p:nvSpPr>
        <p:spPr>
          <a:xfrm>
            <a:off x="3935722" y="8541020"/>
            <a:ext cx="3481571" cy="1138895"/>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Promote &amp; Tell Your Story</a:t>
            </a:r>
          </a:p>
          <a:p>
            <a:pPr algn="r"/>
            <a:r>
              <a:rPr lang="en-US" sz="1050" dirty="0">
                <a:solidFill>
                  <a:schemeClr val="tx1"/>
                </a:solidFill>
              </a:rPr>
              <a:t>Utilize the digital and social media content for all BiteScience and national core marketing activities identified for the month. </a:t>
            </a:r>
          </a:p>
          <a:p>
            <a:pPr algn="r"/>
            <a:endParaRPr lang="en-US" sz="500" dirty="0">
              <a:solidFill>
                <a:schemeClr val="tx1"/>
              </a:solidFill>
            </a:endParaRPr>
          </a:p>
          <a:p>
            <a:pPr algn="r"/>
            <a:r>
              <a:rPr lang="en-US" sz="1050" b="1" i="1" dirty="0">
                <a:solidFill>
                  <a:schemeClr val="tx1"/>
                </a:solidFill>
              </a:rPr>
              <a:t>SOCIAL MEDIA TIP: </a:t>
            </a:r>
            <a:r>
              <a:rPr lang="en-US" sz="1050" i="1" dirty="0">
                <a:solidFill>
                  <a:schemeClr val="tx1"/>
                </a:solidFill>
              </a:rPr>
              <a:t>Try to post at least 2x per week. </a:t>
            </a:r>
          </a:p>
        </p:txBody>
      </p:sp>
      <p:pic>
        <p:nvPicPr>
          <p:cNvPr id="24" name="Picture 23">
            <a:extLst>
              <a:ext uri="{FF2B5EF4-FFF2-40B4-BE49-F238E27FC236}">
                <a16:creationId xmlns:a16="http://schemas.microsoft.com/office/drawing/2014/main" id="{F318CBA9-83EE-1D6F-B973-73D9305E10E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63903" y="3845425"/>
            <a:ext cx="206634" cy="199988"/>
          </a:xfrm>
          <a:prstGeom prst="rect">
            <a:avLst/>
          </a:prstGeom>
        </p:spPr>
      </p:pic>
      <p:pic>
        <p:nvPicPr>
          <p:cNvPr id="28" name="Picture 27">
            <a:extLst>
              <a:ext uri="{FF2B5EF4-FFF2-40B4-BE49-F238E27FC236}">
                <a16:creationId xmlns:a16="http://schemas.microsoft.com/office/drawing/2014/main" id="{48CEA2CD-CFA7-C5F4-B7B4-9572D69AE1E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81988" y="8607809"/>
            <a:ext cx="206634" cy="199988"/>
          </a:xfrm>
          <a:prstGeom prst="rect">
            <a:avLst/>
          </a:prstGeom>
        </p:spPr>
      </p:pic>
      <p:sp>
        <p:nvSpPr>
          <p:cNvPr id="31" name="Rectangle: Rounded Corners 30">
            <a:extLst>
              <a:ext uri="{FF2B5EF4-FFF2-40B4-BE49-F238E27FC236}">
                <a16:creationId xmlns:a16="http://schemas.microsoft.com/office/drawing/2014/main" id="{9462B66E-B37F-17B5-8FB7-6C91106E2818}"/>
              </a:ext>
            </a:extLst>
          </p:cNvPr>
          <p:cNvSpPr/>
          <p:nvPr/>
        </p:nvSpPr>
        <p:spPr>
          <a:xfrm>
            <a:off x="1426250" y="3780137"/>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pic>
        <p:nvPicPr>
          <p:cNvPr id="32" name="Picture 31">
            <a:extLst>
              <a:ext uri="{FF2B5EF4-FFF2-40B4-BE49-F238E27FC236}">
                <a16:creationId xmlns:a16="http://schemas.microsoft.com/office/drawing/2014/main" id="{7C8913E0-06E5-529C-C067-F66B5135A42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7158" y="5212060"/>
            <a:ext cx="206634" cy="199988"/>
          </a:xfrm>
          <a:prstGeom prst="rect">
            <a:avLst/>
          </a:prstGeom>
        </p:spPr>
      </p:pic>
      <p:sp>
        <p:nvSpPr>
          <p:cNvPr id="33" name="Rectangle: Rounded Corners 32">
            <a:extLst>
              <a:ext uri="{FF2B5EF4-FFF2-40B4-BE49-F238E27FC236}">
                <a16:creationId xmlns:a16="http://schemas.microsoft.com/office/drawing/2014/main" id="{AC987024-F7E1-A75B-2F88-8A74F287001D}"/>
              </a:ext>
            </a:extLst>
          </p:cNvPr>
          <p:cNvSpPr/>
          <p:nvPr/>
        </p:nvSpPr>
        <p:spPr>
          <a:xfrm>
            <a:off x="4439505" y="5146772"/>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Blog</a:t>
            </a:r>
            <a:endParaRPr lang="en-US" sz="700" i="1" dirty="0">
              <a:solidFill>
                <a:schemeClr val="tx1"/>
              </a:solidFill>
            </a:endParaRPr>
          </a:p>
        </p:txBody>
      </p:sp>
      <p:pic>
        <p:nvPicPr>
          <p:cNvPr id="34" name="Picture 33">
            <a:extLst>
              <a:ext uri="{FF2B5EF4-FFF2-40B4-BE49-F238E27FC236}">
                <a16:creationId xmlns:a16="http://schemas.microsoft.com/office/drawing/2014/main" id="{55E10D72-4F93-0FF1-D92F-684D23F0237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71738" y="5163932"/>
            <a:ext cx="206634" cy="199988"/>
          </a:xfrm>
          <a:prstGeom prst="rect">
            <a:avLst/>
          </a:prstGeom>
        </p:spPr>
      </p:pic>
      <p:sp>
        <p:nvSpPr>
          <p:cNvPr id="35" name="Rectangle: Rounded Corners 34">
            <a:extLst>
              <a:ext uri="{FF2B5EF4-FFF2-40B4-BE49-F238E27FC236}">
                <a16:creationId xmlns:a16="http://schemas.microsoft.com/office/drawing/2014/main" id="{6B2165F2-EAB1-14BB-9FE4-F98A7B7CDFD2}"/>
              </a:ext>
            </a:extLst>
          </p:cNvPr>
          <p:cNvSpPr/>
          <p:nvPr/>
        </p:nvSpPr>
        <p:spPr>
          <a:xfrm>
            <a:off x="1434085" y="5146772"/>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a:t>
            </a:r>
            <a:endParaRPr lang="en-US" sz="700" i="1" dirty="0">
              <a:solidFill>
                <a:schemeClr val="tx1"/>
              </a:solidFill>
            </a:endParaRPr>
          </a:p>
        </p:txBody>
      </p:sp>
      <p:pic>
        <p:nvPicPr>
          <p:cNvPr id="37" name="Picture 36">
            <a:extLst>
              <a:ext uri="{FF2B5EF4-FFF2-40B4-BE49-F238E27FC236}">
                <a16:creationId xmlns:a16="http://schemas.microsoft.com/office/drawing/2014/main" id="{9BB2BB75-BA3C-3329-FB85-65C5557B41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63903" y="6605351"/>
            <a:ext cx="206634" cy="199988"/>
          </a:xfrm>
          <a:prstGeom prst="rect">
            <a:avLst/>
          </a:prstGeom>
        </p:spPr>
      </p:pic>
      <p:sp>
        <p:nvSpPr>
          <p:cNvPr id="38" name="Rectangle: Rounded Corners 37">
            <a:extLst>
              <a:ext uri="{FF2B5EF4-FFF2-40B4-BE49-F238E27FC236}">
                <a16:creationId xmlns:a16="http://schemas.microsoft.com/office/drawing/2014/main" id="{9CB8AF01-3B68-6C62-B118-7FBB32AA339B}"/>
              </a:ext>
            </a:extLst>
          </p:cNvPr>
          <p:cNvSpPr/>
          <p:nvPr/>
        </p:nvSpPr>
        <p:spPr>
          <a:xfrm>
            <a:off x="1426250" y="6540063"/>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 Food Day</a:t>
            </a:r>
            <a:endParaRPr lang="en-US" sz="700" dirty="0">
              <a:solidFill>
                <a:schemeClr val="tx1"/>
              </a:solidFill>
            </a:endParaRPr>
          </a:p>
        </p:txBody>
      </p:sp>
      <p:pic>
        <p:nvPicPr>
          <p:cNvPr id="39" name="Picture 38">
            <a:extLst>
              <a:ext uri="{FF2B5EF4-FFF2-40B4-BE49-F238E27FC236}">
                <a16:creationId xmlns:a16="http://schemas.microsoft.com/office/drawing/2014/main" id="{194AC159-1618-BCA3-DE03-8D6DA4346A5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63903" y="8027025"/>
            <a:ext cx="206634" cy="199988"/>
          </a:xfrm>
          <a:prstGeom prst="rect">
            <a:avLst/>
          </a:prstGeom>
        </p:spPr>
      </p:pic>
      <p:sp>
        <p:nvSpPr>
          <p:cNvPr id="40" name="Rectangle: Rounded Corners 39">
            <a:extLst>
              <a:ext uri="{FF2B5EF4-FFF2-40B4-BE49-F238E27FC236}">
                <a16:creationId xmlns:a16="http://schemas.microsoft.com/office/drawing/2014/main" id="{C68C0C76-909F-EBC1-0FA5-C55B0DF256D9}"/>
              </a:ext>
            </a:extLst>
          </p:cNvPr>
          <p:cNvSpPr/>
          <p:nvPr/>
        </p:nvSpPr>
        <p:spPr>
          <a:xfrm>
            <a:off x="1426250" y="7813579"/>
            <a:ext cx="927968" cy="446844"/>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 BiteScience LTO / Food Day</a:t>
            </a:r>
            <a:endParaRPr lang="en-US" sz="700" dirty="0">
              <a:solidFill>
                <a:schemeClr val="tx1"/>
              </a:solidFill>
            </a:endParaRPr>
          </a:p>
        </p:txBody>
      </p:sp>
      <p:pic>
        <p:nvPicPr>
          <p:cNvPr id="42" name="Picture 41">
            <a:extLst>
              <a:ext uri="{FF2B5EF4-FFF2-40B4-BE49-F238E27FC236}">
                <a16:creationId xmlns:a16="http://schemas.microsoft.com/office/drawing/2014/main" id="{B95F5A4D-0036-5BB9-7422-E34BB1211E7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56416" y="8098603"/>
            <a:ext cx="206634" cy="199988"/>
          </a:xfrm>
          <a:prstGeom prst="rect">
            <a:avLst/>
          </a:prstGeom>
        </p:spPr>
      </p:pic>
      <p:sp>
        <p:nvSpPr>
          <p:cNvPr id="43" name="Rectangle: Rounded Corners 42">
            <a:extLst>
              <a:ext uri="{FF2B5EF4-FFF2-40B4-BE49-F238E27FC236}">
                <a16:creationId xmlns:a16="http://schemas.microsoft.com/office/drawing/2014/main" id="{CEE42026-A82D-C2C7-FFD8-9E91850A2FA3}"/>
              </a:ext>
            </a:extLst>
          </p:cNvPr>
          <p:cNvSpPr/>
          <p:nvPr/>
        </p:nvSpPr>
        <p:spPr>
          <a:xfrm>
            <a:off x="4418763" y="7980751"/>
            <a:ext cx="927968" cy="35125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 BiteScience Wellness</a:t>
            </a:r>
            <a:endParaRPr lang="en-US" sz="700" dirty="0">
              <a:solidFill>
                <a:schemeClr val="tx1"/>
              </a:solidFill>
            </a:endParaRPr>
          </a:p>
        </p:txBody>
      </p:sp>
    </p:spTree>
    <p:extLst>
      <p:ext uri="{BB962C8B-B14F-4D97-AF65-F5344CB8AC3E}">
        <p14:creationId xmlns:p14="http://schemas.microsoft.com/office/powerpoint/2010/main" val="20746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461C20-37C9-37D0-2D90-2306B8FCC4E4}"/>
              </a:ext>
            </a:extLst>
          </p:cNvPr>
          <p:cNvSpPr txBox="1"/>
          <p:nvPr/>
        </p:nvSpPr>
        <p:spPr>
          <a:xfrm>
            <a:off x="1201783" y="1853473"/>
            <a:ext cx="6008914" cy="1815882"/>
          </a:xfrm>
          <a:prstGeom prst="rect">
            <a:avLst/>
          </a:prstGeom>
          <a:noFill/>
        </p:spPr>
        <p:txBody>
          <a:bodyPr wrap="square" rtlCol="0">
            <a:spAutoFit/>
          </a:bodyPr>
          <a:lstStyle/>
          <a:p>
            <a:r>
              <a:rPr lang="en-US" sz="1100" dirty="0"/>
              <a:t>Our </a:t>
            </a:r>
            <a:r>
              <a:rPr lang="en-US" sz="1100" b="1" dirty="0"/>
              <a:t>BiteScience </a:t>
            </a:r>
            <a:r>
              <a:rPr lang="en-US" sz="1100" dirty="0"/>
              <a:t>topic for August &amp; September focuses on brain health. A healthy brain is essential for optimal cognitive function, mental well-being, and overall health.</a:t>
            </a:r>
          </a:p>
          <a:p>
            <a:endParaRPr lang="en-US" sz="700" b="1" dirty="0"/>
          </a:p>
          <a:p>
            <a:r>
              <a:rPr lang="en-US" sz="1100" b="1" dirty="0"/>
              <a:t>WELLNESS EDUCATION: </a:t>
            </a:r>
            <a:r>
              <a:rPr lang="en-US" sz="1100" dirty="0"/>
              <a:t>Back to School BRAIN</a:t>
            </a:r>
          </a:p>
          <a:p>
            <a:r>
              <a:rPr lang="en-US" sz="1100" b="1" dirty="0"/>
              <a:t>MONTHLY FOUCS INGREIDENTS: </a:t>
            </a:r>
            <a:r>
              <a:rPr lang="en-US" sz="1100" dirty="0"/>
              <a:t>Blueberries, Leafy Greens, Turmeric, Eggs</a:t>
            </a:r>
          </a:p>
          <a:p>
            <a:endParaRPr lang="en-US" sz="700" b="1" dirty="0"/>
          </a:p>
          <a:p>
            <a:r>
              <a:rPr lang="en-US" sz="1100" b="1" dirty="0"/>
              <a:t>FEATURED RECIPE: </a:t>
            </a:r>
            <a:r>
              <a:rPr lang="en-US" sz="1100" dirty="0"/>
              <a:t>Veggie Packed Chicken Biryani (</a:t>
            </a:r>
            <a:r>
              <a:rPr lang="en-US" sz="1100" b="0" i="0" u="none" strike="noStrike" dirty="0">
                <a:solidFill>
                  <a:srgbClr val="000000"/>
                </a:solidFill>
                <a:effectLst/>
                <a:latin typeface="Aptos Narrow" panose="020B0004020202020204" pitchFamily="34" charset="0"/>
              </a:rPr>
              <a:t>SR5469</a:t>
            </a:r>
            <a:r>
              <a:rPr lang="en-US" sz="1100" dirty="0"/>
              <a:t>)</a:t>
            </a:r>
          </a:p>
          <a:p>
            <a:r>
              <a:rPr lang="en-US" sz="1100" b="1" dirty="0"/>
              <a:t>ANATOMY OF TASTE FLAVOR BOOST: </a:t>
            </a:r>
            <a:r>
              <a:rPr lang="en-US" sz="1100" dirty="0"/>
              <a:t>Pickled Red Onions (Sour) (SR1276)</a:t>
            </a:r>
          </a:p>
          <a:p>
            <a:endParaRPr lang="en-US" sz="700" dirty="0"/>
          </a:p>
          <a:p>
            <a:r>
              <a:rPr lang="en-US" sz="1100" b="1" dirty="0"/>
              <a:t>CLASSROOM/LUNCHROOM ACTIVITY : </a:t>
            </a:r>
            <a:r>
              <a:rPr lang="en-US" sz="1100" dirty="0"/>
              <a:t>Mind Body Connection</a:t>
            </a:r>
          </a:p>
          <a:p>
            <a:r>
              <a:rPr lang="en-US" sz="1100" b="1" dirty="0"/>
              <a:t>PARENT BLOG FOR SHARING: </a:t>
            </a:r>
            <a:r>
              <a:rPr lang="en-US" sz="1100" dirty="0"/>
              <a:t>Brain Health &amp; Lifestyle</a:t>
            </a:r>
          </a:p>
        </p:txBody>
      </p:sp>
      <p:sp>
        <p:nvSpPr>
          <p:cNvPr id="3" name="TextBox 2">
            <a:extLst>
              <a:ext uri="{FF2B5EF4-FFF2-40B4-BE49-F238E27FC236}">
                <a16:creationId xmlns:a16="http://schemas.microsoft.com/office/drawing/2014/main" id="{B66450E9-DF36-0BAB-FBC2-1C852981BA60}"/>
              </a:ext>
            </a:extLst>
          </p:cNvPr>
          <p:cNvSpPr txBox="1"/>
          <p:nvPr/>
        </p:nvSpPr>
        <p:spPr>
          <a:xfrm>
            <a:off x="1188530" y="5263408"/>
            <a:ext cx="2055767" cy="938719"/>
          </a:xfrm>
          <a:prstGeom prst="rect">
            <a:avLst/>
          </a:prstGeom>
          <a:noFill/>
        </p:spPr>
        <p:txBody>
          <a:bodyPr wrap="square" rtlCol="0">
            <a:spAutoFit/>
          </a:bodyPr>
          <a:lstStyle/>
          <a:p>
            <a:r>
              <a:rPr lang="en-US" sz="1100" b="1" dirty="0"/>
              <a:t>FRESH PICK</a:t>
            </a:r>
          </a:p>
          <a:p>
            <a:r>
              <a:rPr lang="en-US" sz="1100" i="1" dirty="0"/>
              <a:t>Minimum 2x per month</a:t>
            </a:r>
          </a:p>
          <a:p>
            <a:r>
              <a:rPr lang="en-US" sz="1100" dirty="0"/>
              <a:t>Pears (SR1585)</a:t>
            </a:r>
          </a:p>
          <a:p>
            <a:r>
              <a:rPr lang="en-US" sz="1100" dirty="0"/>
              <a:t>Leafy Green (SR3752/SR2129)</a:t>
            </a:r>
          </a:p>
          <a:p>
            <a:r>
              <a:rPr lang="en-US" sz="1100" dirty="0"/>
              <a:t>Turmeric (SR3693)</a:t>
            </a:r>
          </a:p>
        </p:txBody>
      </p:sp>
      <p:pic>
        <p:nvPicPr>
          <p:cNvPr id="4" name="Picture 3" descr="A colorful logo with text and icons&#10;&#10;AI-generated content may be incorrect.">
            <a:extLst>
              <a:ext uri="{FF2B5EF4-FFF2-40B4-BE49-F238E27FC236}">
                <a16:creationId xmlns:a16="http://schemas.microsoft.com/office/drawing/2014/main" id="{E47DEDA5-3A17-23A3-6D87-D197C673E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1" y="1853473"/>
            <a:ext cx="796842" cy="796842"/>
          </a:xfrm>
          <a:prstGeom prst="rect">
            <a:avLst/>
          </a:prstGeom>
        </p:spPr>
      </p:pic>
      <p:sp>
        <p:nvSpPr>
          <p:cNvPr id="5" name="TextBox 4">
            <a:extLst>
              <a:ext uri="{FF2B5EF4-FFF2-40B4-BE49-F238E27FC236}">
                <a16:creationId xmlns:a16="http://schemas.microsoft.com/office/drawing/2014/main" id="{BAD2E29B-5101-9717-E349-D67A1E4E71BB}"/>
              </a:ext>
            </a:extLst>
          </p:cNvPr>
          <p:cNvSpPr txBox="1"/>
          <p:nvPr/>
        </p:nvSpPr>
        <p:spPr>
          <a:xfrm>
            <a:off x="4192988" y="5291236"/>
            <a:ext cx="3133874" cy="2616101"/>
          </a:xfrm>
          <a:prstGeom prst="rect">
            <a:avLst/>
          </a:prstGeom>
          <a:noFill/>
        </p:spPr>
        <p:txBody>
          <a:bodyPr wrap="square" rtlCol="0">
            <a:spAutoFit/>
          </a:bodyPr>
          <a:lstStyle/>
          <a:p>
            <a:r>
              <a:rPr lang="en-US" sz="1100" b="1" dirty="0"/>
              <a:t>FOOD DAYS</a:t>
            </a:r>
          </a:p>
          <a:p>
            <a:r>
              <a:rPr lang="en-US" sz="1100" b="1" dirty="0"/>
              <a:t>Recommended: </a:t>
            </a:r>
          </a:p>
          <a:p>
            <a:r>
              <a:rPr lang="en-US" sz="1100" dirty="0"/>
              <a:t>9/26 National Pancake Day – Feature pancakes (SR2010) or serve breakfast for lunch with pancakes (Bring it to the next level and include warm berries (SR2617) as a topping) </a:t>
            </a:r>
          </a:p>
          <a:p>
            <a:endParaRPr lang="en-US" sz="1400" b="1" dirty="0"/>
          </a:p>
          <a:p>
            <a:r>
              <a:rPr lang="en-US" sz="1200" b="1" dirty="0"/>
              <a:t>Other Food Days:</a:t>
            </a:r>
          </a:p>
          <a:p>
            <a:r>
              <a:rPr lang="en-US" sz="1000" dirty="0"/>
              <a:t>9/5 National Cheese Pizza Day</a:t>
            </a:r>
          </a:p>
          <a:p>
            <a:r>
              <a:rPr lang="en-US" sz="1000" dirty="0"/>
              <a:t>9/16 National Guacamole Day (SR3990)</a:t>
            </a:r>
          </a:p>
          <a:p>
            <a:r>
              <a:rPr lang="en-US" sz="1000" dirty="0"/>
              <a:t>9/18 National Cheeseburger Day - Great day to try a Scratch-made Secondary LTO burger or host a Back-to-School Grill-Out</a:t>
            </a:r>
          </a:p>
          <a:p>
            <a:r>
              <a:rPr lang="en-US" sz="1000" dirty="0"/>
              <a:t>9/22 National Ice Cream Cone Day (Retail ONLY)</a:t>
            </a:r>
          </a:p>
          <a:p>
            <a:endParaRPr lang="en-US" sz="1200" dirty="0"/>
          </a:p>
        </p:txBody>
      </p:sp>
      <p:sp>
        <p:nvSpPr>
          <p:cNvPr id="6" name="TextBox 5">
            <a:extLst>
              <a:ext uri="{FF2B5EF4-FFF2-40B4-BE49-F238E27FC236}">
                <a16:creationId xmlns:a16="http://schemas.microsoft.com/office/drawing/2014/main" id="{72ED0650-C073-0D6D-7A90-47828EB1F841}"/>
              </a:ext>
            </a:extLst>
          </p:cNvPr>
          <p:cNvSpPr txBox="1"/>
          <p:nvPr/>
        </p:nvSpPr>
        <p:spPr>
          <a:xfrm>
            <a:off x="1201783" y="3721576"/>
            <a:ext cx="6008914" cy="1446550"/>
          </a:xfrm>
          <a:prstGeom prst="rect">
            <a:avLst/>
          </a:prstGeom>
          <a:noFill/>
        </p:spPr>
        <p:txBody>
          <a:bodyPr wrap="square" rtlCol="0">
            <a:spAutoFit/>
          </a:bodyPr>
          <a:lstStyle/>
          <a:p>
            <a:r>
              <a:rPr lang="en-US" sz="1100" b="1" dirty="0"/>
              <a:t>SCRATCH-MADE SECONDARY LTO MENU FEATURES </a:t>
            </a:r>
            <a:r>
              <a:rPr lang="en-US" sz="1100" dirty="0"/>
              <a:t>are intended to create excitement and trial of new flavor profiles for secondary students. These recipes can be used in elementary as well. </a:t>
            </a:r>
            <a:endParaRPr lang="en-US" sz="1100" b="1" dirty="0"/>
          </a:p>
          <a:p>
            <a:endParaRPr lang="en-US" sz="1100" b="1" dirty="0"/>
          </a:p>
          <a:p>
            <a:r>
              <a:rPr lang="en-US" sz="1100" b="1" dirty="0"/>
              <a:t>DELI/FAST TAKES: </a:t>
            </a:r>
            <a:r>
              <a:rPr lang="en-US" sz="1100" dirty="0"/>
              <a:t>Summer Berry Crunch Salad (SR5439)</a:t>
            </a:r>
          </a:p>
          <a:p>
            <a:r>
              <a:rPr lang="en-US" sz="1100" b="1" dirty="0"/>
              <a:t>PIZZA: </a:t>
            </a:r>
            <a:r>
              <a:rPr lang="en-US" sz="1100" dirty="0"/>
              <a:t>Hot Honey Pepperoni (SR5609)</a:t>
            </a:r>
          </a:p>
          <a:p>
            <a:r>
              <a:rPr lang="en-US" sz="1100" b="1" dirty="0"/>
              <a:t>GRILL: </a:t>
            </a:r>
            <a:r>
              <a:rPr lang="en-US" sz="1100" dirty="0"/>
              <a:t>Cherry Pepper Chicken Sandwich (SR5461)</a:t>
            </a:r>
          </a:p>
          <a:p>
            <a:endParaRPr lang="en-US" sz="1100" dirty="0"/>
          </a:p>
        </p:txBody>
      </p:sp>
      <p:pic>
        <p:nvPicPr>
          <p:cNvPr id="9" name="Picture 8" descr="A blue circle with white outline of a chef hat&#10;&#10;AI-generated content may be incorrect.">
            <a:extLst>
              <a:ext uri="{FF2B5EF4-FFF2-40B4-BE49-F238E27FC236}">
                <a16:creationId xmlns:a16="http://schemas.microsoft.com/office/drawing/2014/main" id="{C3A806C8-C293-E435-9C6C-97ED258B1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1" y="3741046"/>
            <a:ext cx="796842" cy="796842"/>
          </a:xfrm>
          <a:prstGeom prst="rect">
            <a:avLst/>
          </a:prstGeom>
        </p:spPr>
      </p:pic>
      <p:sp>
        <p:nvSpPr>
          <p:cNvPr id="10" name="Rectangle 9">
            <a:extLst>
              <a:ext uri="{FF2B5EF4-FFF2-40B4-BE49-F238E27FC236}">
                <a16:creationId xmlns:a16="http://schemas.microsoft.com/office/drawing/2014/main" id="{2BD97B9D-B3A1-9F9B-D8B7-A3B350FC75D0}"/>
              </a:ext>
            </a:extLst>
          </p:cNvPr>
          <p:cNvSpPr/>
          <p:nvPr/>
        </p:nvSpPr>
        <p:spPr>
          <a:xfrm>
            <a:off x="240631" y="7795538"/>
            <a:ext cx="7291137" cy="1357375"/>
          </a:xfrm>
          <a:prstGeom prst="rect">
            <a:avLst/>
          </a:prstGeom>
          <a:solidFill>
            <a:srgbClr val="FF9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776F7B2-8BBB-7E8D-D7E2-A8BF54DBC088}"/>
              </a:ext>
            </a:extLst>
          </p:cNvPr>
          <p:cNvSpPr/>
          <p:nvPr/>
        </p:nvSpPr>
        <p:spPr>
          <a:xfrm>
            <a:off x="102267" y="7851338"/>
            <a:ext cx="7543800" cy="275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3B43CC3-0A54-9D2B-7074-FB5D62BC2CFF}"/>
              </a:ext>
            </a:extLst>
          </p:cNvPr>
          <p:cNvSpPr txBox="1"/>
          <p:nvPr/>
        </p:nvSpPr>
        <p:spPr>
          <a:xfrm>
            <a:off x="240631" y="7849715"/>
            <a:ext cx="7279105" cy="276999"/>
          </a:xfrm>
          <a:prstGeom prst="rect">
            <a:avLst/>
          </a:prstGeom>
          <a:noFill/>
        </p:spPr>
        <p:txBody>
          <a:bodyPr wrap="square" rtlCol="0">
            <a:spAutoFit/>
          </a:bodyPr>
          <a:lstStyle/>
          <a:p>
            <a:r>
              <a:rPr lang="en-US" sz="1200" b="1" dirty="0"/>
              <a:t>INDEPENDENT SCHOOLS ONLY </a:t>
            </a:r>
            <a:r>
              <a:rPr lang="en-US" sz="1200" dirty="0"/>
              <a:t>(</a:t>
            </a:r>
            <a:r>
              <a:rPr lang="en-US" sz="1200" i="1" dirty="0"/>
              <a:t>DRIVE recipes available in supporting spreadsheet)</a:t>
            </a:r>
          </a:p>
        </p:txBody>
      </p:sp>
      <p:sp>
        <p:nvSpPr>
          <p:cNvPr id="13" name="TextBox 12">
            <a:extLst>
              <a:ext uri="{FF2B5EF4-FFF2-40B4-BE49-F238E27FC236}">
                <a16:creationId xmlns:a16="http://schemas.microsoft.com/office/drawing/2014/main" id="{ADF7C34F-251E-44D3-121B-5AD95A375B93}"/>
              </a:ext>
            </a:extLst>
          </p:cNvPr>
          <p:cNvSpPr txBox="1"/>
          <p:nvPr/>
        </p:nvSpPr>
        <p:spPr>
          <a:xfrm>
            <a:off x="404942" y="8665559"/>
            <a:ext cx="2232242" cy="430887"/>
          </a:xfrm>
          <a:prstGeom prst="rect">
            <a:avLst/>
          </a:prstGeom>
          <a:noFill/>
        </p:spPr>
        <p:txBody>
          <a:bodyPr wrap="square" rtlCol="0">
            <a:spAutoFit/>
          </a:bodyPr>
          <a:lstStyle/>
          <a:p>
            <a:r>
              <a:rPr lang="en-US" sz="1100" b="1" dirty="0"/>
              <a:t>BOARDERS EXPERIENCE</a:t>
            </a:r>
          </a:p>
          <a:p>
            <a:r>
              <a:rPr lang="en-US" sz="1100" dirty="0"/>
              <a:t>Outdoor Cookout</a:t>
            </a:r>
          </a:p>
        </p:txBody>
      </p:sp>
      <p:sp>
        <p:nvSpPr>
          <p:cNvPr id="14" name="TextBox 13">
            <a:extLst>
              <a:ext uri="{FF2B5EF4-FFF2-40B4-BE49-F238E27FC236}">
                <a16:creationId xmlns:a16="http://schemas.microsoft.com/office/drawing/2014/main" id="{3942E149-1268-C628-5676-C7474D42C8CF}"/>
              </a:ext>
            </a:extLst>
          </p:cNvPr>
          <p:cNvSpPr txBox="1"/>
          <p:nvPr/>
        </p:nvSpPr>
        <p:spPr>
          <a:xfrm>
            <a:off x="2770079" y="8130942"/>
            <a:ext cx="2232242" cy="430887"/>
          </a:xfrm>
          <a:prstGeom prst="rect">
            <a:avLst/>
          </a:prstGeom>
          <a:noFill/>
        </p:spPr>
        <p:txBody>
          <a:bodyPr wrap="square" rtlCol="0">
            <a:spAutoFit/>
          </a:bodyPr>
          <a:lstStyle/>
          <a:p>
            <a:r>
              <a:rPr lang="en-US" sz="1100" b="1" dirty="0"/>
              <a:t>FOOD DAY</a:t>
            </a:r>
          </a:p>
          <a:p>
            <a:r>
              <a:rPr lang="en-US" sz="1100" dirty="0"/>
              <a:t>9/16 National Guacamole Day</a:t>
            </a:r>
          </a:p>
        </p:txBody>
      </p:sp>
      <p:sp>
        <p:nvSpPr>
          <p:cNvPr id="15" name="TextBox 14">
            <a:extLst>
              <a:ext uri="{FF2B5EF4-FFF2-40B4-BE49-F238E27FC236}">
                <a16:creationId xmlns:a16="http://schemas.microsoft.com/office/drawing/2014/main" id="{E43C7209-D08E-EF01-C370-5B0295669C2F}"/>
              </a:ext>
            </a:extLst>
          </p:cNvPr>
          <p:cNvSpPr txBox="1"/>
          <p:nvPr/>
        </p:nvSpPr>
        <p:spPr>
          <a:xfrm>
            <a:off x="404942" y="8169233"/>
            <a:ext cx="2232242" cy="430887"/>
          </a:xfrm>
          <a:prstGeom prst="rect">
            <a:avLst/>
          </a:prstGeom>
          <a:noFill/>
        </p:spPr>
        <p:txBody>
          <a:bodyPr wrap="square" rtlCol="0">
            <a:spAutoFit/>
          </a:bodyPr>
          <a:lstStyle/>
          <a:p>
            <a:r>
              <a:rPr lang="en-US" sz="1100" b="1" dirty="0"/>
              <a:t>FRESH PICK – TRIED IT</a:t>
            </a:r>
          </a:p>
          <a:p>
            <a:r>
              <a:rPr lang="en-US" sz="1100" dirty="0"/>
              <a:t>Pears</a:t>
            </a:r>
          </a:p>
        </p:txBody>
      </p:sp>
      <p:sp>
        <p:nvSpPr>
          <p:cNvPr id="16" name="TextBox 15">
            <a:extLst>
              <a:ext uri="{FF2B5EF4-FFF2-40B4-BE49-F238E27FC236}">
                <a16:creationId xmlns:a16="http://schemas.microsoft.com/office/drawing/2014/main" id="{744911DE-5E9B-BFEF-0DE9-4D95BE515671}"/>
              </a:ext>
            </a:extLst>
          </p:cNvPr>
          <p:cNvSpPr txBox="1"/>
          <p:nvPr/>
        </p:nvSpPr>
        <p:spPr>
          <a:xfrm>
            <a:off x="1201782" y="6602255"/>
            <a:ext cx="2684417" cy="600164"/>
          </a:xfrm>
          <a:prstGeom prst="rect">
            <a:avLst/>
          </a:prstGeom>
          <a:noFill/>
        </p:spPr>
        <p:txBody>
          <a:bodyPr wrap="square" rtlCol="0">
            <a:spAutoFit/>
          </a:bodyPr>
          <a:lstStyle/>
          <a:p>
            <a:r>
              <a:rPr lang="en-US" sz="1100" b="1" dirty="0"/>
              <a:t>HOLIDAYS &amp; CELEBRATIONS</a:t>
            </a:r>
          </a:p>
          <a:p>
            <a:r>
              <a:rPr lang="en-US" sz="1100" dirty="0"/>
              <a:t>9/1 Labor Day </a:t>
            </a:r>
          </a:p>
          <a:p>
            <a:r>
              <a:rPr lang="en-US" sz="1100" dirty="0"/>
              <a:t>9/15-10/15 Hispanic Heritage Month</a:t>
            </a:r>
          </a:p>
        </p:txBody>
      </p:sp>
      <p:pic>
        <p:nvPicPr>
          <p:cNvPr id="17" name="Picture 16">
            <a:extLst>
              <a:ext uri="{FF2B5EF4-FFF2-40B4-BE49-F238E27FC236}">
                <a16:creationId xmlns:a16="http://schemas.microsoft.com/office/drawing/2014/main" id="{D6499FF9-F149-C813-B7F9-86FF510BDFF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45538" y="6701356"/>
            <a:ext cx="715645" cy="405045"/>
          </a:xfrm>
          <a:prstGeom prst="rect">
            <a:avLst/>
          </a:prstGeom>
        </p:spPr>
      </p:pic>
      <p:sp>
        <p:nvSpPr>
          <p:cNvPr id="18" name="TextBox 17">
            <a:extLst>
              <a:ext uri="{FF2B5EF4-FFF2-40B4-BE49-F238E27FC236}">
                <a16:creationId xmlns:a16="http://schemas.microsoft.com/office/drawing/2014/main" id="{4B063CDC-1E26-D361-DC28-95165EAE6F9B}"/>
              </a:ext>
            </a:extLst>
          </p:cNvPr>
          <p:cNvSpPr txBox="1"/>
          <p:nvPr/>
        </p:nvSpPr>
        <p:spPr>
          <a:xfrm>
            <a:off x="5166632" y="8130942"/>
            <a:ext cx="2232242" cy="430887"/>
          </a:xfrm>
          <a:prstGeom prst="rect">
            <a:avLst/>
          </a:prstGeom>
          <a:noFill/>
        </p:spPr>
        <p:txBody>
          <a:bodyPr wrap="square" rtlCol="0">
            <a:spAutoFit/>
          </a:bodyPr>
          <a:lstStyle/>
          <a:p>
            <a:r>
              <a:rPr lang="en-US" sz="1100" b="1" dirty="0"/>
              <a:t>FOOD MONTH</a:t>
            </a:r>
          </a:p>
          <a:p>
            <a:r>
              <a:rPr lang="en-US" sz="1100" dirty="0"/>
              <a:t>National Potato Month</a:t>
            </a:r>
          </a:p>
        </p:txBody>
      </p:sp>
      <p:pic>
        <p:nvPicPr>
          <p:cNvPr id="19" name="Picture 18">
            <a:extLst>
              <a:ext uri="{FF2B5EF4-FFF2-40B4-BE49-F238E27FC236}">
                <a16:creationId xmlns:a16="http://schemas.microsoft.com/office/drawing/2014/main" id="{354D8636-8840-02C9-694A-0DD2EC43124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46789" y="5270153"/>
            <a:ext cx="654756" cy="654756"/>
          </a:xfrm>
          <a:prstGeom prst="rect">
            <a:avLst/>
          </a:prstGeom>
        </p:spPr>
      </p:pic>
      <p:pic>
        <p:nvPicPr>
          <p:cNvPr id="20" name="Picture 19">
            <a:extLst>
              <a:ext uri="{FF2B5EF4-FFF2-40B4-BE49-F238E27FC236}">
                <a16:creationId xmlns:a16="http://schemas.microsoft.com/office/drawing/2014/main" id="{C1216E63-73A5-C522-343E-D73C45BE5988}"/>
              </a:ext>
            </a:extLst>
          </p:cNvPr>
          <p:cNvPicPr>
            <a:picLocks noChangeAspect="1"/>
          </p:cNvPicPr>
          <p:nvPr/>
        </p:nvPicPr>
        <p:blipFill>
          <a:blip r:embed="rId6">
            <a:extLst>
              <a:ext uri="{28A0092B-C50C-407E-A947-70E740481C1C}">
                <a14:useLocalDpi xmlns:a14="http://schemas.microsoft.com/office/drawing/2010/main" val="0"/>
              </a:ext>
            </a:extLst>
          </a:blip>
          <a:srcRect t="686" b="-474"/>
          <a:stretch>
            <a:fillRect/>
          </a:stretch>
        </p:blipFill>
        <p:spPr>
          <a:xfrm>
            <a:off x="504664" y="5340583"/>
            <a:ext cx="597395" cy="596125"/>
          </a:xfrm>
          <a:prstGeom prst="rect">
            <a:avLst/>
          </a:prstGeom>
        </p:spPr>
      </p:pic>
      <p:pic>
        <p:nvPicPr>
          <p:cNvPr id="7" name="Picture 6">
            <a:extLst>
              <a:ext uri="{FF2B5EF4-FFF2-40B4-BE49-F238E27FC236}">
                <a16:creationId xmlns:a16="http://schemas.microsoft.com/office/drawing/2014/main" id="{DAA6C016-9A89-153C-A709-A2A64B181E1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7334" y="3364824"/>
            <a:ext cx="206634" cy="199988"/>
          </a:xfrm>
          <a:prstGeom prst="rect">
            <a:avLst/>
          </a:prstGeom>
        </p:spPr>
      </p:pic>
      <p:sp>
        <p:nvSpPr>
          <p:cNvPr id="8" name="TextBox 7">
            <a:extLst>
              <a:ext uri="{FF2B5EF4-FFF2-40B4-BE49-F238E27FC236}">
                <a16:creationId xmlns:a16="http://schemas.microsoft.com/office/drawing/2014/main" id="{95E97B0C-C620-3561-45BC-9076CECD3ECD}"/>
              </a:ext>
            </a:extLst>
          </p:cNvPr>
          <p:cNvSpPr txBox="1"/>
          <p:nvPr/>
        </p:nvSpPr>
        <p:spPr>
          <a:xfrm>
            <a:off x="570438" y="9228970"/>
            <a:ext cx="2303391" cy="646331"/>
          </a:xfrm>
          <a:prstGeom prst="rect">
            <a:avLst/>
          </a:prstGeom>
          <a:noFill/>
        </p:spPr>
        <p:txBody>
          <a:bodyPr wrap="square" rtlCol="0">
            <a:spAutoFit/>
          </a:bodyPr>
          <a:lstStyle/>
          <a:p>
            <a:r>
              <a:rPr lang="en-US" b="1" dirty="0"/>
              <a:t>DON’T FORGET TO</a:t>
            </a:r>
          </a:p>
          <a:p>
            <a:r>
              <a:rPr lang="en-US" b="1" dirty="0"/>
              <a:t>COMMUNICATE</a:t>
            </a:r>
          </a:p>
        </p:txBody>
      </p:sp>
      <p:pic>
        <p:nvPicPr>
          <p:cNvPr id="21" name="Picture 20">
            <a:extLst>
              <a:ext uri="{FF2B5EF4-FFF2-40B4-BE49-F238E27FC236}">
                <a16:creationId xmlns:a16="http://schemas.microsoft.com/office/drawing/2014/main" id="{46C13AB5-9324-EBCC-FC5B-6D578B4CA40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6063" y="9372908"/>
            <a:ext cx="364098" cy="352388"/>
          </a:xfrm>
          <a:prstGeom prst="rect">
            <a:avLst/>
          </a:prstGeom>
        </p:spPr>
      </p:pic>
      <p:sp>
        <p:nvSpPr>
          <p:cNvPr id="22" name="TextBox 21">
            <a:extLst>
              <a:ext uri="{FF2B5EF4-FFF2-40B4-BE49-F238E27FC236}">
                <a16:creationId xmlns:a16="http://schemas.microsoft.com/office/drawing/2014/main" id="{91DEA5D1-2C92-4805-DEED-3713CDD064F6}"/>
              </a:ext>
            </a:extLst>
          </p:cNvPr>
          <p:cNvSpPr txBox="1"/>
          <p:nvPr/>
        </p:nvSpPr>
        <p:spPr>
          <a:xfrm>
            <a:off x="2703342" y="9239819"/>
            <a:ext cx="4749657" cy="577081"/>
          </a:xfrm>
          <a:prstGeom prst="rect">
            <a:avLst/>
          </a:prstGeom>
          <a:solidFill>
            <a:srgbClr val="B0D7F4"/>
          </a:solidFill>
        </p:spPr>
        <p:txBody>
          <a:bodyPr wrap="square">
            <a:spAutoFit/>
          </a:bodyPr>
          <a:lstStyle/>
          <a:p>
            <a:r>
              <a:rPr lang="en-US" sz="1050" dirty="0"/>
              <a:t>Make sure to promote and tell your story! Reference the At School Social Media Calendar for monthly blog posts and supporting social media content to drive excitement and interest around the activities planned at your district. </a:t>
            </a:r>
          </a:p>
        </p:txBody>
      </p:sp>
    </p:spTree>
    <p:extLst>
      <p:ext uri="{BB962C8B-B14F-4D97-AF65-F5344CB8AC3E}">
        <p14:creationId xmlns:p14="http://schemas.microsoft.com/office/powerpoint/2010/main" val="313636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logo with text and icons&#10;&#10;AI-generated content may be incorrect.">
            <a:extLst>
              <a:ext uri="{FF2B5EF4-FFF2-40B4-BE49-F238E27FC236}">
                <a16:creationId xmlns:a16="http://schemas.microsoft.com/office/drawing/2014/main" id="{AA8B50EA-CB8D-4EE0-6AE8-4C651B992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00" y="1751850"/>
            <a:ext cx="347251" cy="347251"/>
          </a:xfrm>
          <a:prstGeom prst="rect">
            <a:avLst/>
          </a:prstGeom>
        </p:spPr>
      </p:pic>
      <p:cxnSp>
        <p:nvCxnSpPr>
          <p:cNvPr id="6" name="Straight Connector 5">
            <a:extLst>
              <a:ext uri="{FF2B5EF4-FFF2-40B4-BE49-F238E27FC236}">
                <a16:creationId xmlns:a16="http://schemas.microsoft.com/office/drawing/2014/main" id="{A4FDAA27-CD4D-DCAF-C504-173A20BAC9EF}"/>
              </a:ext>
            </a:extLst>
          </p:cNvPr>
          <p:cNvCxnSpPr>
            <a:cxnSpLocks/>
          </p:cNvCxnSpPr>
          <p:nvPr/>
        </p:nvCxnSpPr>
        <p:spPr>
          <a:xfrm>
            <a:off x="2495072" y="1991228"/>
            <a:ext cx="4962590"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9FBD22D-BCDD-1EED-8787-2220B650F7FB}"/>
              </a:ext>
            </a:extLst>
          </p:cNvPr>
          <p:cNvCxnSpPr>
            <a:cxnSpLocks/>
          </p:cNvCxnSpPr>
          <p:nvPr/>
        </p:nvCxnSpPr>
        <p:spPr>
          <a:xfrm>
            <a:off x="357225" y="3671637"/>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BB41D52-F9E5-4D1F-032F-AC968BA6E64F}"/>
              </a:ext>
            </a:extLst>
          </p:cNvPr>
          <p:cNvCxnSpPr>
            <a:cxnSpLocks/>
          </p:cNvCxnSpPr>
          <p:nvPr/>
        </p:nvCxnSpPr>
        <p:spPr>
          <a:xfrm>
            <a:off x="361123" y="5352047"/>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CE6C767-0329-A1CF-951B-54F6F76A2A11}"/>
              </a:ext>
            </a:extLst>
          </p:cNvPr>
          <p:cNvCxnSpPr>
            <a:cxnSpLocks/>
          </p:cNvCxnSpPr>
          <p:nvPr/>
        </p:nvCxnSpPr>
        <p:spPr>
          <a:xfrm>
            <a:off x="407508" y="7024547"/>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F6E58BF-424A-EA25-41D6-BA168022C7D4}"/>
              </a:ext>
            </a:extLst>
          </p:cNvPr>
          <p:cNvCxnSpPr>
            <a:cxnSpLocks/>
          </p:cNvCxnSpPr>
          <p:nvPr/>
        </p:nvCxnSpPr>
        <p:spPr>
          <a:xfrm>
            <a:off x="357225" y="8773027"/>
            <a:ext cx="297162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75D459E8-91DC-C9CB-8396-72770395C661}"/>
              </a:ext>
            </a:extLst>
          </p:cNvPr>
          <p:cNvSpPr/>
          <p:nvPr/>
        </p:nvSpPr>
        <p:spPr>
          <a:xfrm>
            <a:off x="3425991" y="3795709"/>
            <a:ext cx="920417" cy="766159"/>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Veggie Packed Chicken Biryani</a:t>
            </a:r>
          </a:p>
        </p:txBody>
      </p:sp>
      <p:pic>
        <p:nvPicPr>
          <p:cNvPr id="15" name="Picture 14" descr="A colorful logo with text and icons&#10;&#10;AI-generated content may be incorrect.">
            <a:extLst>
              <a:ext uri="{FF2B5EF4-FFF2-40B4-BE49-F238E27FC236}">
                <a16:creationId xmlns:a16="http://schemas.microsoft.com/office/drawing/2014/main" id="{4B136B2C-645E-E216-26C4-EBE8BE70A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4221654"/>
            <a:ext cx="312820" cy="312820"/>
          </a:xfrm>
          <a:prstGeom prst="rect">
            <a:avLst/>
          </a:prstGeom>
        </p:spPr>
      </p:pic>
      <p:sp>
        <p:nvSpPr>
          <p:cNvPr id="16" name="Rectangle: Rounded Corners 15">
            <a:extLst>
              <a:ext uri="{FF2B5EF4-FFF2-40B4-BE49-F238E27FC236}">
                <a16:creationId xmlns:a16="http://schemas.microsoft.com/office/drawing/2014/main" id="{AF3963BC-F5F2-AC8A-47F0-B59B64901C92}"/>
              </a:ext>
            </a:extLst>
          </p:cNvPr>
          <p:cNvSpPr/>
          <p:nvPr/>
        </p:nvSpPr>
        <p:spPr>
          <a:xfrm>
            <a:off x="3425991" y="7172106"/>
            <a:ext cx="920417" cy="766159"/>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Veggie Packed Chicken Biryani</a:t>
            </a:r>
          </a:p>
        </p:txBody>
      </p:sp>
      <p:pic>
        <p:nvPicPr>
          <p:cNvPr id="17" name="Picture 16" descr="A colorful logo with text and icons&#10;&#10;AI-generated content may be incorrect.">
            <a:extLst>
              <a:ext uri="{FF2B5EF4-FFF2-40B4-BE49-F238E27FC236}">
                <a16:creationId xmlns:a16="http://schemas.microsoft.com/office/drawing/2014/main" id="{26BD9006-A4EC-2088-626F-8B71F324B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7598051"/>
            <a:ext cx="312820" cy="312820"/>
          </a:xfrm>
          <a:prstGeom prst="rect">
            <a:avLst/>
          </a:prstGeom>
        </p:spPr>
      </p:pic>
      <p:sp>
        <p:nvSpPr>
          <p:cNvPr id="18" name="Rectangle: Rounded Corners 17">
            <a:extLst>
              <a:ext uri="{FF2B5EF4-FFF2-40B4-BE49-F238E27FC236}">
                <a16:creationId xmlns:a16="http://schemas.microsoft.com/office/drawing/2014/main" id="{54294536-ACC0-A7CE-FD05-674058B7D28C}"/>
              </a:ext>
            </a:extLst>
          </p:cNvPr>
          <p:cNvSpPr/>
          <p:nvPr/>
        </p:nvSpPr>
        <p:spPr>
          <a:xfrm>
            <a:off x="5455972" y="7172106"/>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Pancake Day</a:t>
            </a:r>
          </a:p>
        </p:txBody>
      </p:sp>
      <p:sp>
        <p:nvSpPr>
          <p:cNvPr id="19" name="Rectangle: Rounded Corners 18">
            <a:extLst>
              <a:ext uri="{FF2B5EF4-FFF2-40B4-BE49-F238E27FC236}">
                <a16:creationId xmlns:a16="http://schemas.microsoft.com/office/drawing/2014/main" id="{CCFD6201-9363-D494-F1AF-77532EA18E28}"/>
              </a:ext>
            </a:extLst>
          </p:cNvPr>
          <p:cNvSpPr/>
          <p:nvPr/>
        </p:nvSpPr>
        <p:spPr>
          <a:xfrm>
            <a:off x="5472538" y="2417534"/>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Cheese Pizza Day</a:t>
            </a:r>
          </a:p>
        </p:txBody>
      </p:sp>
      <p:cxnSp>
        <p:nvCxnSpPr>
          <p:cNvPr id="20" name="Straight Connector 19">
            <a:extLst>
              <a:ext uri="{FF2B5EF4-FFF2-40B4-BE49-F238E27FC236}">
                <a16:creationId xmlns:a16="http://schemas.microsoft.com/office/drawing/2014/main" id="{CD14F973-F4E1-54D2-8A4E-0E2BA3CEFC87}"/>
              </a:ext>
            </a:extLst>
          </p:cNvPr>
          <p:cNvCxnSpPr>
            <a:cxnSpLocks/>
          </p:cNvCxnSpPr>
          <p:nvPr/>
        </p:nvCxnSpPr>
        <p:spPr>
          <a:xfrm>
            <a:off x="1040128" y="5557889"/>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id="{744F6940-859C-ED55-7F10-B77E9D0591BB}"/>
              </a:ext>
            </a:extLst>
          </p:cNvPr>
          <p:cNvSpPr/>
          <p:nvPr/>
        </p:nvSpPr>
        <p:spPr>
          <a:xfrm>
            <a:off x="407508" y="5422369"/>
            <a:ext cx="859553"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Cherry Pepper Chicken Sandwich</a:t>
            </a:r>
          </a:p>
        </p:txBody>
      </p:sp>
      <p:pic>
        <p:nvPicPr>
          <p:cNvPr id="24" name="Picture 23" descr="A blue circle with white outline of a chef hat&#10;&#10;AI-generated content may be incorrect.">
            <a:extLst>
              <a:ext uri="{FF2B5EF4-FFF2-40B4-BE49-F238E27FC236}">
                <a16:creationId xmlns:a16="http://schemas.microsoft.com/office/drawing/2014/main" id="{01C377DB-B510-E72C-CFE4-5539CFE8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83" y="5423927"/>
            <a:ext cx="293397" cy="293397"/>
          </a:xfrm>
          <a:prstGeom prst="rect">
            <a:avLst/>
          </a:prstGeom>
        </p:spPr>
      </p:pic>
      <p:cxnSp>
        <p:nvCxnSpPr>
          <p:cNvPr id="27" name="Straight Connector 26">
            <a:extLst>
              <a:ext uri="{FF2B5EF4-FFF2-40B4-BE49-F238E27FC236}">
                <a16:creationId xmlns:a16="http://schemas.microsoft.com/office/drawing/2014/main" id="{286B43A2-CCF4-187C-97D8-7E90F1D5C7D0}"/>
              </a:ext>
            </a:extLst>
          </p:cNvPr>
          <p:cNvCxnSpPr>
            <a:cxnSpLocks/>
          </p:cNvCxnSpPr>
          <p:nvPr/>
        </p:nvCxnSpPr>
        <p:spPr>
          <a:xfrm>
            <a:off x="996923" y="2321308"/>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0" name="Rectangle: Rounded Corners 29">
            <a:extLst>
              <a:ext uri="{FF2B5EF4-FFF2-40B4-BE49-F238E27FC236}">
                <a16:creationId xmlns:a16="http://schemas.microsoft.com/office/drawing/2014/main" id="{59069447-CDA8-030A-BDE2-D6A455FA0FB1}"/>
              </a:ext>
            </a:extLst>
          </p:cNvPr>
          <p:cNvSpPr/>
          <p:nvPr/>
        </p:nvSpPr>
        <p:spPr>
          <a:xfrm>
            <a:off x="360405" y="2178222"/>
            <a:ext cx="889372"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Summer Berry Crunch Salad</a:t>
            </a:r>
          </a:p>
        </p:txBody>
      </p:sp>
      <p:sp>
        <p:nvSpPr>
          <p:cNvPr id="34" name="Rectangle: Rounded Corners 33">
            <a:extLst>
              <a:ext uri="{FF2B5EF4-FFF2-40B4-BE49-F238E27FC236}">
                <a16:creationId xmlns:a16="http://schemas.microsoft.com/office/drawing/2014/main" id="{1F053F26-8F09-E2F7-E2AE-A77B3A948177}"/>
              </a:ext>
            </a:extLst>
          </p:cNvPr>
          <p:cNvSpPr/>
          <p:nvPr/>
        </p:nvSpPr>
        <p:spPr>
          <a:xfrm>
            <a:off x="582051" y="1852548"/>
            <a:ext cx="1846847" cy="238280"/>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Back to School BRAIN</a:t>
            </a:r>
          </a:p>
        </p:txBody>
      </p:sp>
      <p:pic>
        <p:nvPicPr>
          <p:cNvPr id="35" name="Picture 34" descr="A blue circle with white outline of a chef hat&#10;&#10;AI-generated content may be incorrect.">
            <a:extLst>
              <a:ext uri="{FF2B5EF4-FFF2-40B4-BE49-F238E27FC236}">
                <a16:creationId xmlns:a16="http://schemas.microsoft.com/office/drawing/2014/main" id="{E1631A52-7205-47BF-2BFC-C04283D47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308" y="2183654"/>
            <a:ext cx="293397" cy="293397"/>
          </a:xfrm>
          <a:prstGeom prst="rect">
            <a:avLst/>
          </a:prstGeom>
        </p:spPr>
      </p:pic>
      <p:sp>
        <p:nvSpPr>
          <p:cNvPr id="36" name="Rectangle: Rounded Corners 35">
            <a:extLst>
              <a:ext uri="{FF2B5EF4-FFF2-40B4-BE49-F238E27FC236}">
                <a16:creationId xmlns:a16="http://schemas.microsoft.com/office/drawing/2014/main" id="{E11E1048-A2E0-DD00-91BB-5009620565BE}"/>
              </a:ext>
            </a:extLst>
          </p:cNvPr>
          <p:cNvSpPr/>
          <p:nvPr/>
        </p:nvSpPr>
        <p:spPr>
          <a:xfrm>
            <a:off x="1431758" y="1686207"/>
            <a:ext cx="866274" cy="158068"/>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Labor Day</a:t>
            </a:r>
          </a:p>
        </p:txBody>
      </p:sp>
      <p:sp>
        <p:nvSpPr>
          <p:cNvPr id="37" name="Rectangle: Rounded Corners 36">
            <a:extLst>
              <a:ext uri="{FF2B5EF4-FFF2-40B4-BE49-F238E27FC236}">
                <a16:creationId xmlns:a16="http://schemas.microsoft.com/office/drawing/2014/main" id="{70FC5741-E3E8-8E66-BD87-3068A129610F}"/>
              </a:ext>
            </a:extLst>
          </p:cNvPr>
          <p:cNvSpPr/>
          <p:nvPr/>
        </p:nvSpPr>
        <p:spPr>
          <a:xfrm>
            <a:off x="1409900" y="5110990"/>
            <a:ext cx="2476300" cy="165075"/>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Hispanic Heritage Month 9/15 – 10/15</a:t>
            </a:r>
          </a:p>
        </p:txBody>
      </p:sp>
      <p:cxnSp>
        <p:nvCxnSpPr>
          <p:cNvPr id="38" name="Straight Connector 37">
            <a:extLst>
              <a:ext uri="{FF2B5EF4-FFF2-40B4-BE49-F238E27FC236}">
                <a16:creationId xmlns:a16="http://schemas.microsoft.com/office/drawing/2014/main" id="{528457F5-C6C1-85AD-7512-3E3CFF0B84B1}"/>
              </a:ext>
            </a:extLst>
          </p:cNvPr>
          <p:cNvCxnSpPr>
            <a:cxnSpLocks/>
          </p:cNvCxnSpPr>
          <p:nvPr/>
        </p:nvCxnSpPr>
        <p:spPr>
          <a:xfrm>
            <a:off x="3882302" y="5193208"/>
            <a:ext cx="3525077" cy="0"/>
          </a:xfrm>
          <a:prstGeom prst="line">
            <a:avLst/>
          </a:prstGeom>
          <a:ln>
            <a:solidFill>
              <a:srgbClr val="321227"/>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0450B12-DE95-5B08-2FAA-3F5A8FB6FF7E}"/>
              </a:ext>
            </a:extLst>
          </p:cNvPr>
          <p:cNvCxnSpPr>
            <a:cxnSpLocks/>
          </p:cNvCxnSpPr>
          <p:nvPr/>
        </p:nvCxnSpPr>
        <p:spPr>
          <a:xfrm>
            <a:off x="407508" y="6885651"/>
            <a:ext cx="6999871" cy="0"/>
          </a:xfrm>
          <a:prstGeom prst="line">
            <a:avLst/>
          </a:prstGeom>
          <a:ln>
            <a:solidFill>
              <a:srgbClr val="321227"/>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C0B7115-C1E6-9DBC-4D69-BE53DE565B95}"/>
              </a:ext>
            </a:extLst>
          </p:cNvPr>
          <p:cNvCxnSpPr>
            <a:cxnSpLocks/>
          </p:cNvCxnSpPr>
          <p:nvPr/>
        </p:nvCxnSpPr>
        <p:spPr>
          <a:xfrm>
            <a:off x="357225" y="8618198"/>
            <a:ext cx="2971624" cy="0"/>
          </a:xfrm>
          <a:prstGeom prst="line">
            <a:avLst/>
          </a:prstGeom>
          <a:ln>
            <a:solidFill>
              <a:srgbClr val="321227"/>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Rounded Corners 43">
            <a:extLst>
              <a:ext uri="{FF2B5EF4-FFF2-40B4-BE49-F238E27FC236}">
                <a16:creationId xmlns:a16="http://schemas.microsoft.com/office/drawing/2014/main" id="{882F021F-2EC8-768E-AB9F-9E621BD4F745}"/>
              </a:ext>
            </a:extLst>
          </p:cNvPr>
          <p:cNvSpPr/>
          <p:nvPr/>
        </p:nvSpPr>
        <p:spPr>
          <a:xfrm>
            <a:off x="2408432" y="5844924"/>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Guacamole Day</a:t>
            </a:r>
          </a:p>
        </p:txBody>
      </p:sp>
      <p:sp>
        <p:nvSpPr>
          <p:cNvPr id="45" name="Rectangle: Rounded Corners 44">
            <a:extLst>
              <a:ext uri="{FF2B5EF4-FFF2-40B4-BE49-F238E27FC236}">
                <a16:creationId xmlns:a16="http://schemas.microsoft.com/office/drawing/2014/main" id="{3F4C8A56-4982-5E22-DBF2-6C1896142B8C}"/>
              </a:ext>
            </a:extLst>
          </p:cNvPr>
          <p:cNvSpPr/>
          <p:nvPr/>
        </p:nvSpPr>
        <p:spPr>
          <a:xfrm>
            <a:off x="4412154" y="5684961"/>
            <a:ext cx="993823" cy="376526"/>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National Cheeseburger Day</a:t>
            </a:r>
          </a:p>
        </p:txBody>
      </p:sp>
      <p:sp>
        <p:nvSpPr>
          <p:cNvPr id="46" name="Rectangle: Rounded Corners 45">
            <a:extLst>
              <a:ext uri="{FF2B5EF4-FFF2-40B4-BE49-F238E27FC236}">
                <a16:creationId xmlns:a16="http://schemas.microsoft.com/office/drawing/2014/main" id="{FCB01069-E905-173D-E800-861CF58F014B}"/>
              </a:ext>
            </a:extLst>
          </p:cNvPr>
          <p:cNvSpPr/>
          <p:nvPr/>
        </p:nvSpPr>
        <p:spPr>
          <a:xfrm>
            <a:off x="1424301" y="7087990"/>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Ice Cream Cone Day</a:t>
            </a:r>
          </a:p>
        </p:txBody>
      </p:sp>
      <p:sp>
        <p:nvSpPr>
          <p:cNvPr id="48" name="Rectangle: Rounded Corners 47">
            <a:extLst>
              <a:ext uri="{FF2B5EF4-FFF2-40B4-BE49-F238E27FC236}">
                <a16:creationId xmlns:a16="http://schemas.microsoft.com/office/drawing/2014/main" id="{046C361D-2CA5-F89D-60A8-726137E862CE}"/>
              </a:ext>
            </a:extLst>
          </p:cNvPr>
          <p:cNvSpPr/>
          <p:nvPr/>
        </p:nvSpPr>
        <p:spPr>
          <a:xfrm>
            <a:off x="4033588" y="8107403"/>
            <a:ext cx="1330081" cy="1642503"/>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Month’s Suggestions:</a:t>
            </a:r>
          </a:p>
          <a:p>
            <a:pPr marL="171450" indent="-171450">
              <a:buFont typeface="Wingdings" panose="05000000000000000000" pitchFamily="2" charset="2"/>
              <a:buChar char="§"/>
            </a:pPr>
            <a:r>
              <a:rPr lang="en-US" sz="1050" dirty="0">
                <a:solidFill>
                  <a:schemeClr val="tx1"/>
                </a:solidFill>
              </a:rPr>
              <a:t>Pears</a:t>
            </a:r>
          </a:p>
          <a:p>
            <a:pPr marL="171450" indent="-171450">
              <a:buFont typeface="Wingdings" panose="05000000000000000000" pitchFamily="2" charset="2"/>
              <a:buChar char="§"/>
            </a:pPr>
            <a:r>
              <a:rPr lang="en-US" sz="1050" dirty="0">
                <a:solidFill>
                  <a:schemeClr val="tx1"/>
                </a:solidFill>
              </a:rPr>
              <a:t>Leafy Green </a:t>
            </a:r>
          </a:p>
          <a:p>
            <a:pPr marL="171450" indent="-171450">
              <a:buFont typeface="Wingdings" panose="05000000000000000000" pitchFamily="2" charset="2"/>
              <a:buChar char="§"/>
            </a:pPr>
            <a:r>
              <a:rPr lang="en-US" sz="1050" dirty="0">
                <a:solidFill>
                  <a:schemeClr val="tx1"/>
                </a:solidFill>
              </a:rPr>
              <a:t>Turmeric</a:t>
            </a:r>
          </a:p>
          <a:p>
            <a:r>
              <a:rPr lang="en-US" sz="1050" dirty="0">
                <a:solidFill>
                  <a:schemeClr val="tx1"/>
                </a:solidFill>
              </a:rPr>
              <a:t>Or select what makes the most sense based on seasonality and local availability</a:t>
            </a:r>
          </a:p>
        </p:txBody>
      </p:sp>
      <p:sp>
        <p:nvSpPr>
          <p:cNvPr id="50" name="Rectangle: Rounded Corners 49">
            <a:extLst>
              <a:ext uri="{FF2B5EF4-FFF2-40B4-BE49-F238E27FC236}">
                <a16:creationId xmlns:a16="http://schemas.microsoft.com/office/drawing/2014/main" id="{6D558094-2F12-DD0A-0574-3ED88F3E1B44}"/>
              </a:ext>
            </a:extLst>
          </p:cNvPr>
          <p:cNvSpPr/>
          <p:nvPr/>
        </p:nvSpPr>
        <p:spPr>
          <a:xfrm>
            <a:off x="407508" y="8846868"/>
            <a:ext cx="901143"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Hot &amp; Honey Pepperoni Pizza</a:t>
            </a:r>
          </a:p>
        </p:txBody>
      </p:sp>
      <p:sp>
        <p:nvSpPr>
          <p:cNvPr id="51" name="Rectangle: Rounded Corners 50">
            <a:extLst>
              <a:ext uri="{FF2B5EF4-FFF2-40B4-BE49-F238E27FC236}">
                <a16:creationId xmlns:a16="http://schemas.microsoft.com/office/drawing/2014/main" id="{2D8A7025-FD84-C046-E095-E0C6361BC928}"/>
              </a:ext>
            </a:extLst>
          </p:cNvPr>
          <p:cNvSpPr/>
          <p:nvPr/>
        </p:nvSpPr>
        <p:spPr>
          <a:xfrm>
            <a:off x="1243365" y="8848682"/>
            <a:ext cx="1915472" cy="291583"/>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pic>
        <p:nvPicPr>
          <p:cNvPr id="53" name="Picture 52" descr="A blue circle with white outline of a chef hat&#10;&#10;AI-generated content may be incorrect.">
            <a:extLst>
              <a:ext uri="{FF2B5EF4-FFF2-40B4-BE49-F238E27FC236}">
                <a16:creationId xmlns:a16="http://schemas.microsoft.com/office/drawing/2014/main" id="{D21325B5-BC7C-EE52-0E3E-AD90DE03A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01" y="8846868"/>
            <a:ext cx="293397" cy="293397"/>
          </a:xfrm>
          <a:prstGeom prst="rect">
            <a:avLst/>
          </a:prstGeom>
        </p:spPr>
      </p:pic>
      <p:pic>
        <p:nvPicPr>
          <p:cNvPr id="54" name="Picture 53">
            <a:extLst>
              <a:ext uri="{FF2B5EF4-FFF2-40B4-BE49-F238E27FC236}">
                <a16:creationId xmlns:a16="http://schemas.microsoft.com/office/drawing/2014/main" id="{0BE568A6-5B17-0B19-F95A-0FBB90162F4F}"/>
              </a:ext>
            </a:extLst>
          </p:cNvPr>
          <p:cNvPicPr>
            <a:picLocks noChangeAspect="1"/>
          </p:cNvPicPr>
          <p:nvPr/>
        </p:nvPicPr>
        <p:blipFill>
          <a:blip r:embed="rId4">
            <a:extLst>
              <a:ext uri="{28A0092B-C50C-407E-A947-70E740481C1C}">
                <a14:useLocalDpi xmlns:a14="http://schemas.microsoft.com/office/drawing/2010/main" val="0"/>
              </a:ext>
            </a:extLst>
          </a:blip>
          <a:srcRect t="686" b="-474"/>
          <a:stretch>
            <a:fillRect/>
          </a:stretch>
        </p:blipFill>
        <p:spPr>
          <a:xfrm>
            <a:off x="3519334" y="8421261"/>
            <a:ext cx="487750" cy="486713"/>
          </a:xfrm>
          <a:prstGeom prst="rect">
            <a:avLst/>
          </a:prstGeom>
        </p:spPr>
      </p:pic>
      <p:grpSp>
        <p:nvGrpSpPr>
          <p:cNvPr id="55" name="Group 54">
            <a:extLst>
              <a:ext uri="{FF2B5EF4-FFF2-40B4-BE49-F238E27FC236}">
                <a16:creationId xmlns:a16="http://schemas.microsoft.com/office/drawing/2014/main" id="{170741F7-6670-AB15-1AC3-FA7C668528FD}"/>
              </a:ext>
            </a:extLst>
          </p:cNvPr>
          <p:cNvGrpSpPr/>
          <p:nvPr/>
        </p:nvGrpSpPr>
        <p:grpSpPr>
          <a:xfrm>
            <a:off x="3453048" y="8948200"/>
            <a:ext cx="612603" cy="512629"/>
            <a:chOff x="4735108" y="9026345"/>
            <a:chExt cx="744590" cy="594327"/>
          </a:xfrm>
        </p:grpSpPr>
        <p:sp>
          <p:nvSpPr>
            <p:cNvPr id="56" name="Oval 55">
              <a:extLst>
                <a:ext uri="{FF2B5EF4-FFF2-40B4-BE49-F238E27FC236}">
                  <a16:creationId xmlns:a16="http://schemas.microsoft.com/office/drawing/2014/main" id="{0C13FB14-4737-4BEA-766B-3DD8E8E89A22}"/>
                </a:ext>
              </a:extLst>
            </p:cNvPr>
            <p:cNvSpPr/>
            <p:nvPr/>
          </p:nvSpPr>
          <p:spPr>
            <a:xfrm>
              <a:off x="4841637" y="9026345"/>
              <a:ext cx="545200" cy="564281"/>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a:extLst>
                <a:ext uri="{FF2B5EF4-FFF2-40B4-BE49-F238E27FC236}">
                  <a16:creationId xmlns:a16="http://schemas.microsoft.com/office/drawing/2014/main" id="{F6165698-A769-7EF4-CA21-38D3EA886AF5}"/>
                </a:ext>
              </a:extLst>
            </p:cNvPr>
            <p:cNvPicPr>
              <a:picLocks noChangeAspect="1"/>
            </p:cNvPicPr>
            <p:nvPr/>
          </p:nvPicPr>
          <p:blipFill>
            <a:blip r:embed="rId5">
              <a:extLst>
                <a:ext uri="{28A0092B-C50C-407E-A947-70E740481C1C}">
                  <a14:useLocalDpi xmlns:a14="http://schemas.microsoft.com/office/drawing/2010/main" val="0"/>
                </a:ext>
              </a:extLst>
            </a:blip>
            <a:srcRect t="16912" b="5909"/>
            <a:stretch>
              <a:fillRect/>
            </a:stretch>
          </p:blipFill>
          <p:spPr>
            <a:xfrm>
              <a:off x="4735108" y="9045997"/>
              <a:ext cx="744590" cy="574675"/>
            </a:xfrm>
            <a:prstGeom prst="rect">
              <a:avLst/>
            </a:prstGeom>
          </p:spPr>
        </p:pic>
      </p:grpSp>
      <p:sp>
        <p:nvSpPr>
          <p:cNvPr id="58" name="Rectangle: Rounded Corners 57">
            <a:extLst>
              <a:ext uri="{FF2B5EF4-FFF2-40B4-BE49-F238E27FC236}">
                <a16:creationId xmlns:a16="http://schemas.microsoft.com/office/drawing/2014/main" id="{B238680F-3039-57BC-2853-34B52F0185E2}"/>
              </a:ext>
            </a:extLst>
          </p:cNvPr>
          <p:cNvSpPr/>
          <p:nvPr/>
        </p:nvSpPr>
        <p:spPr>
          <a:xfrm>
            <a:off x="2408432" y="5424425"/>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59" name="Straight Connector 58">
            <a:extLst>
              <a:ext uri="{FF2B5EF4-FFF2-40B4-BE49-F238E27FC236}">
                <a16:creationId xmlns:a16="http://schemas.microsoft.com/office/drawing/2014/main" id="{301E7923-7192-6062-7BC9-0BD31748A986}"/>
              </a:ext>
            </a:extLst>
          </p:cNvPr>
          <p:cNvCxnSpPr>
            <a:cxnSpLocks/>
          </p:cNvCxnSpPr>
          <p:nvPr/>
        </p:nvCxnSpPr>
        <p:spPr>
          <a:xfrm>
            <a:off x="4768010" y="5547159"/>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0" name="Rectangle: Rounded Corners 59">
            <a:extLst>
              <a:ext uri="{FF2B5EF4-FFF2-40B4-BE49-F238E27FC236}">
                <a16:creationId xmlns:a16="http://schemas.microsoft.com/office/drawing/2014/main" id="{BC44ECF7-FBA8-760D-74F3-26FF9475B2AC}"/>
              </a:ext>
            </a:extLst>
          </p:cNvPr>
          <p:cNvSpPr/>
          <p:nvPr/>
        </p:nvSpPr>
        <p:spPr>
          <a:xfrm>
            <a:off x="2415512" y="2198573"/>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61" name="Straight Connector 60">
            <a:extLst>
              <a:ext uri="{FF2B5EF4-FFF2-40B4-BE49-F238E27FC236}">
                <a16:creationId xmlns:a16="http://schemas.microsoft.com/office/drawing/2014/main" id="{C847CF10-6C2A-9890-39EE-BA3E47B8BC99}"/>
              </a:ext>
            </a:extLst>
          </p:cNvPr>
          <p:cNvCxnSpPr>
            <a:cxnSpLocks/>
          </p:cNvCxnSpPr>
          <p:nvPr/>
        </p:nvCxnSpPr>
        <p:spPr>
          <a:xfrm>
            <a:off x="4775090" y="2321307"/>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E538E29-488D-62F4-612D-9CA2833753A4}"/>
              </a:ext>
            </a:extLst>
          </p:cNvPr>
          <p:cNvCxnSpPr>
            <a:cxnSpLocks/>
          </p:cNvCxnSpPr>
          <p:nvPr/>
        </p:nvCxnSpPr>
        <p:spPr>
          <a:xfrm flipV="1">
            <a:off x="3198148" y="9020268"/>
            <a:ext cx="170753" cy="4782"/>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CBF8201-20A5-02A4-FD67-F5CDFCF9CE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26114" y="4404124"/>
            <a:ext cx="206634" cy="199988"/>
          </a:xfrm>
          <a:prstGeom prst="rect">
            <a:avLst/>
          </a:prstGeom>
        </p:spPr>
      </p:pic>
      <p:sp>
        <p:nvSpPr>
          <p:cNvPr id="3" name="Rectangle: Rounded Corners 2">
            <a:extLst>
              <a:ext uri="{FF2B5EF4-FFF2-40B4-BE49-F238E27FC236}">
                <a16:creationId xmlns:a16="http://schemas.microsoft.com/office/drawing/2014/main" id="{9D72CBB8-63D9-2799-F0EB-67606A4C7E2C}"/>
              </a:ext>
            </a:extLst>
          </p:cNvPr>
          <p:cNvSpPr/>
          <p:nvPr/>
        </p:nvSpPr>
        <p:spPr>
          <a:xfrm>
            <a:off x="1388461" y="4338834"/>
            <a:ext cx="927968" cy="298687"/>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a:t>
            </a:r>
            <a:endParaRPr lang="en-US" sz="700" i="1" dirty="0">
              <a:solidFill>
                <a:schemeClr val="tx1"/>
              </a:solidFill>
            </a:endParaRPr>
          </a:p>
        </p:txBody>
      </p:sp>
      <p:pic>
        <p:nvPicPr>
          <p:cNvPr id="9" name="Picture 8">
            <a:extLst>
              <a:ext uri="{FF2B5EF4-FFF2-40B4-BE49-F238E27FC236}">
                <a16:creationId xmlns:a16="http://schemas.microsoft.com/office/drawing/2014/main" id="{5B6E720B-F03C-4480-CF5E-9DA8A17560C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1206" y="6167476"/>
            <a:ext cx="206634" cy="199988"/>
          </a:xfrm>
          <a:prstGeom prst="rect">
            <a:avLst/>
          </a:prstGeom>
        </p:spPr>
      </p:pic>
      <p:sp>
        <p:nvSpPr>
          <p:cNvPr id="12" name="Rectangle: Rounded Corners 11">
            <a:extLst>
              <a:ext uri="{FF2B5EF4-FFF2-40B4-BE49-F238E27FC236}">
                <a16:creationId xmlns:a16="http://schemas.microsoft.com/office/drawing/2014/main" id="{C4F2985C-A34A-D3E2-4D25-C67B2554F1FB}"/>
              </a:ext>
            </a:extLst>
          </p:cNvPr>
          <p:cNvSpPr/>
          <p:nvPr/>
        </p:nvSpPr>
        <p:spPr>
          <a:xfrm>
            <a:off x="4443553" y="6102188"/>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Blog</a:t>
            </a:r>
            <a:endParaRPr lang="en-US" sz="700" i="1" dirty="0">
              <a:solidFill>
                <a:schemeClr val="tx1"/>
              </a:solidFill>
            </a:endParaRPr>
          </a:p>
        </p:txBody>
      </p:sp>
      <p:pic>
        <p:nvPicPr>
          <p:cNvPr id="13" name="Picture 12">
            <a:extLst>
              <a:ext uri="{FF2B5EF4-FFF2-40B4-BE49-F238E27FC236}">
                <a16:creationId xmlns:a16="http://schemas.microsoft.com/office/drawing/2014/main" id="{296BB4AC-1B68-5AB0-B858-4F2D0BAE02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26114" y="9423525"/>
            <a:ext cx="206634" cy="199988"/>
          </a:xfrm>
          <a:prstGeom prst="rect">
            <a:avLst/>
          </a:prstGeom>
        </p:spPr>
      </p:pic>
      <p:sp>
        <p:nvSpPr>
          <p:cNvPr id="21" name="Rectangle: Rounded Corners 20">
            <a:extLst>
              <a:ext uri="{FF2B5EF4-FFF2-40B4-BE49-F238E27FC236}">
                <a16:creationId xmlns:a16="http://schemas.microsoft.com/office/drawing/2014/main" id="{4880A5C0-5112-1B24-2F08-9FFEF1A14066}"/>
              </a:ext>
            </a:extLst>
          </p:cNvPr>
          <p:cNvSpPr/>
          <p:nvPr/>
        </p:nvSpPr>
        <p:spPr>
          <a:xfrm>
            <a:off x="1388461" y="9215919"/>
            <a:ext cx="927968" cy="441004"/>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  Heritage Month</a:t>
            </a:r>
            <a:endParaRPr lang="en-US" sz="700" i="1" dirty="0">
              <a:solidFill>
                <a:schemeClr val="tx1"/>
              </a:solidFill>
            </a:endParaRPr>
          </a:p>
        </p:txBody>
      </p:sp>
      <p:pic>
        <p:nvPicPr>
          <p:cNvPr id="22" name="Picture 21">
            <a:extLst>
              <a:ext uri="{FF2B5EF4-FFF2-40B4-BE49-F238E27FC236}">
                <a16:creationId xmlns:a16="http://schemas.microsoft.com/office/drawing/2014/main" id="{5AA1969C-9F1A-CB1E-153E-EA521D57343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54403" y="6070616"/>
            <a:ext cx="206634" cy="199988"/>
          </a:xfrm>
          <a:prstGeom prst="rect">
            <a:avLst/>
          </a:prstGeom>
        </p:spPr>
      </p:pic>
      <p:sp>
        <p:nvSpPr>
          <p:cNvPr id="25" name="Rectangle: Rounded Corners 24">
            <a:extLst>
              <a:ext uri="{FF2B5EF4-FFF2-40B4-BE49-F238E27FC236}">
                <a16:creationId xmlns:a16="http://schemas.microsoft.com/office/drawing/2014/main" id="{B7149F4F-98D6-6A9F-5793-D6A43F8A27F2}"/>
              </a:ext>
            </a:extLst>
          </p:cNvPr>
          <p:cNvSpPr/>
          <p:nvPr/>
        </p:nvSpPr>
        <p:spPr>
          <a:xfrm>
            <a:off x="1416750" y="6005328"/>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&amp; Food Day</a:t>
            </a:r>
            <a:endParaRPr lang="en-US" sz="700" dirty="0">
              <a:solidFill>
                <a:schemeClr val="tx1"/>
              </a:solidFill>
            </a:endParaRPr>
          </a:p>
        </p:txBody>
      </p:sp>
      <p:pic>
        <p:nvPicPr>
          <p:cNvPr id="26" name="Picture 25">
            <a:extLst>
              <a:ext uri="{FF2B5EF4-FFF2-40B4-BE49-F238E27FC236}">
                <a16:creationId xmlns:a16="http://schemas.microsoft.com/office/drawing/2014/main" id="{16F5D84B-F971-DCFA-305C-208DBEECC00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33664" y="7819631"/>
            <a:ext cx="206634" cy="199988"/>
          </a:xfrm>
          <a:prstGeom prst="rect">
            <a:avLst/>
          </a:prstGeom>
        </p:spPr>
      </p:pic>
      <p:sp>
        <p:nvSpPr>
          <p:cNvPr id="28" name="Rectangle: Rounded Corners 27">
            <a:extLst>
              <a:ext uri="{FF2B5EF4-FFF2-40B4-BE49-F238E27FC236}">
                <a16:creationId xmlns:a16="http://schemas.microsoft.com/office/drawing/2014/main" id="{1427EFDA-9C06-0856-D1F7-E48069EF76B7}"/>
              </a:ext>
            </a:extLst>
          </p:cNvPr>
          <p:cNvSpPr/>
          <p:nvPr/>
        </p:nvSpPr>
        <p:spPr>
          <a:xfrm>
            <a:off x="1396011" y="7606185"/>
            <a:ext cx="927968" cy="446844"/>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 BiteScience LTO / Food Day</a:t>
            </a:r>
            <a:endParaRPr lang="en-US" sz="700" dirty="0">
              <a:solidFill>
                <a:schemeClr val="tx1"/>
              </a:solidFill>
            </a:endParaRPr>
          </a:p>
        </p:txBody>
      </p:sp>
      <p:sp>
        <p:nvSpPr>
          <p:cNvPr id="29" name="Rectangle: Rounded Corners 28">
            <a:extLst>
              <a:ext uri="{FF2B5EF4-FFF2-40B4-BE49-F238E27FC236}">
                <a16:creationId xmlns:a16="http://schemas.microsoft.com/office/drawing/2014/main" id="{A9B53AD5-99DF-9091-ABAC-84E30E8427AE}"/>
              </a:ext>
            </a:extLst>
          </p:cNvPr>
          <p:cNvSpPr/>
          <p:nvPr/>
        </p:nvSpPr>
        <p:spPr>
          <a:xfrm>
            <a:off x="5514806" y="8107405"/>
            <a:ext cx="1902487" cy="1642502"/>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Promote &amp; Tell</a:t>
            </a:r>
          </a:p>
          <a:p>
            <a:pPr algn="r"/>
            <a:r>
              <a:rPr lang="en-US" sz="1200" b="1" dirty="0">
                <a:solidFill>
                  <a:schemeClr val="tx1"/>
                </a:solidFill>
              </a:rPr>
              <a:t>Your Story</a:t>
            </a:r>
          </a:p>
          <a:p>
            <a:pPr algn="r"/>
            <a:r>
              <a:rPr lang="en-US" sz="1050" dirty="0">
                <a:solidFill>
                  <a:schemeClr val="tx1"/>
                </a:solidFill>
              </a:rPr>
              <a:t>Utilize the digital and social media content for all BiteScience and national core marketing activities identified for the month. </a:t>
            </a:r>
          </a:p>
          <a:p>
            <a:pPr algn="r"/>
            <a:endParaRPr lang="en-US" sz="500" dirty="0">
              <a:solidFill>
                <a:schemeClr val="tx1"/>
              </a:solidFill>
            </a:endParaRPr>
          </a:p>
          <a:p>
            <a:pPr algn="r"/>
            <a:r>
              <a:rPr lang="en-US" sz="1050" b="1" i="1" dirty="0">
                <a:solidFill>
                  <a:schemeClr val="tx1"/>
                </a:solidFill>
              </a:rPr>
              <a:t>SOCIAL MEDIA TIP: </a:t>
            </a:r>
            <a:r>
              <a:rPr lang="en-US" sz="1050" i="1" dirty="0">
                <a:solidFill>
                  <a:schemeClr val="tx1"/>
                </a:solidFill>
              </a:rPr>
              <a:t>Try to post at least 2x per week. </a:t>
            </a:r>
          </a:p>
        </p:txBody>
      </p:sp>
      <p:pic>
        <p:nvPicPr>
          <p:cNvPr id="32" name="Picture 31">
            <a:extLst>
              <a:ext uri="{FF2B5EF4-FFF2-40B4-BE49-F238E27FC236}">
                <a16:creationId xmlns:a16="http://schemas.microsoft.com/office/drawing/2014/main" id="{BD7750CE-2B49-B12E-8C6F-A34F93A7BBB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987045" y="8219267"/>
            <a:ext cx="206634" cy="199988"/>
          </a:xfrm>
          <a:prstGeom prst="rect">
            <a:avLst/>
          </a:prstGeom>
        </p:spPr>
      </p:pic>
      <p:pic>
        <p:nvPicPr>
          <p:cNvPr id="33" name="Picture 32">
            <a:extLst>
              <a:ext uri="{FF2B5EF4-FFF2-40B4-BE49-F238E27FC236}">
                <a16:creationId xmlns:a16="http://schemas.microsoft.com/office/drawing/2014/main" id="{6290531D-D0D8-93FC-07A0-0E3D4127F7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1206" y="4348368"/>
            <a:ext cx="206634" cy="199988"/>
          </a:xfrm>
          <a:prstGeom prst="rect">
            <a:avLst/>
          </a:prstGeom>
        </p:spPr>
      </p:pic>
      <p:sp>
        <p:nvSpPr>
          <p:cNvPr id="39" name="Rectangle: Rounded Corners 38">
            <a:extLst>
              <a:ext uri="{FF2B5EF4-FFF2-40B4-BE49-F238E27FC236}">
                <a16:creationId xmlns:a16="http://schemas.microsoft.com/office/drawing/2014/main" id="{50E305DA-D033-2106-FE72-558AB18E5C49}"/>
              </a:ext>
            </a:extLst>
          </p:cNvPr>
          <p:cNvSpPr/>
          <p:nvPr/>
        </p:nvSpPr>
        <p:spPr>
          <a:xfrm>
            <a:off x="4443553" y="4283080"/>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pic>
        <p:nvPicPr>
          <p:cNvPr id="43" name="Picture 42">
            <a:extLst>
              <a:ext uri="{FF2B5EF4-FFF2-40B4-BE49-F238E27FC236}">
                <a16:creationId xmlns:a16="http://schemas.microsoft.com/office/drawing/2014/main" id="{2AED1688-01A4-1CED-EAC6-72A73E5AC0D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1206" y="2649010"/>
            <a:ext cx="206634" cy="199988"/>
          </a:xfrm>
          <a:prstGeom prst="rect">
            <a:avLst/>
          </a:prstGeom>
        </p:spPr>
      </p:pic>
      <p:sp>
        <p:nvSpPr>
          <p:cNvPr id="47" name="Rectangle: Rounded Corners 46">
            <a:extLst>
              <a:ext uri="{FF2B5EF4-FFF2-40B4-BE49-F238E27FC236}">
                <a16:creationId xmlns:a16="http://schemas.microsoft.com/office/drawing/2014/main" id="{CFC8372D-AD1F-7A8B-8593-F85FDA745DA1}"/>
              </a:ext>
            </a:extLst>
          </p:cNvPr>
          <p:cNvSpPr/>
          <p:nvPr/>
        </p:nvSpPr>
        <p:spPr>
          <a:xfrm>
            <a:off x="4443553" y="2583722"/>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 Food Day</a:t>
            </a:r>
            <a:endParaRPr lang="en-US" sz="700" dirty="0">
              <a:solidFill>
                <a:schemeClr val="tx1"/>
              </a:solidFill>
            </a:endParaRPr>
          </a:p>
        </p:txBody>
      </p:sp>
      <p:pic>
        <p:nvPicPr>
          <p:cNvPr id="64" name="Picture 63">
            <a:extLst>
              <a:ext uri="{FF2B5EF4-FFF2-40B4-BE49-F238E27FC236}">
                <a16:creationId xmlns:a16="http://schemas.microsoft.com/office/drawing/2014/main" id="{D74A0F33-A18F-02EB-41DD-3F86C75B5E6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02191" y="7695206"/>
            <a:ext cx="206634" cy="199988"/>
          </a:xfrm>
          <a:prstGeom prst="rect">
            <a:avLst/>
          </a:prstGeom>
        </p:spPr>
      </p:pic>
      <p:sp>
        <p:nvSpPr>
          <p:cNvPr id="65" name="Rectangle: Rounded Corners 64">
            <a:extLst>
              <a:ext uri="{FF2B5EF4-FFF2-40B4-BE49-F238E27FC236}">
                <a16:creationId xmlns:a16="http://schemas.microsoft.com/office/drawing/2014/main" id="{4CCF6DE5-D3D7-6CB5-4B64-20146058CB7D}"/>
              </a:ext>
            </a:extLst>
          </p:cNvPr>
          <p:cNvSpPr/>
          <p:nvPr/>
        </p:nvSpPr>
        <p:spPr>
          <a:xfrm>
            <a:off x="4464538" y="7632298"/>
            <a:ext cx="927968" cy="29630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Food Day</a:t>
            </a:r>
            <a:endParaRPr lang="en-US" sz="700" dirty="0">
              <a:solidFill>
                <a:schemeClr val="tx1"/>
              </a:solidFill>
            </a:endParaRPr>
          </a:p>
        </p:txBody>
      </p:sp>
      <p:pic>
        <p:nvPicPr>
          <p:cNvPr id="66" name="Picture 65">
            <a:extLst>
              <a:ext uri="{FF2B5EF4-FFF2-40B4-BE49-F238E27FC236}">
                <a16:creationId xmlns:a16="http://schemas.microsoft.com/office/drawing/2014/main" id="{9EB7DC1F-68A3-1903-172A-8A5DC2C3608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78586" y="2632565"/>
            <a:ext cx="206634" cy="199988"/>
          </a:xfrm>
          <a:prstGeom prst="rect">
            <a:avLst/>
          </a:prstGeom>
        </p:spPr>
      </p:pic>
      <p:sp>
        <p:nvSpPr>
          <p:cNvPr id="67" name="Rectangle: Rounded Corners 66">
            <a:extLst>
              <a:ext uri="{FF2B5EF4-FFF2-40B4-BE49-F238E27FC236}">
                <a16:creationId xmlns:a16="http://schemas.microsoft.com/office/drawing/2014/main" id="{F009EFDE-E535-0460-44A8-6C80B3ABF638}"/>
              </a:ext>
            </a:extLst>
          </p:cNvPr>
          <p:cNvSpPr/>
          <p:nvPr/>
        </p:nvSpPr>
        <p:spPr>
          <a:xfrm>
            <a:off x="2440933" y="2567277"/>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spTree>
    <p:extLst>
      <p:ext uri="{BB962C8B-B14F-4D97-AF65-F5344CB8AC3E}">
        <p14:creationId xmlns:p14="http://schemas.microsoft.com/office/powerpoint/2010/main" val="367217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498A7-1669-62E5-802F-51BE2C8A118C}"/>
              </a:ext>
            </a:extLst>
          </p:cNvPr>
          <p:cNvSpPr txBox="1"/>
          <p:nvPr/>
        </p:nvSpPr>
        <p:spPr>
          <a:xfrm>
            <a:off x="1201783" y="1881271"/>
            <a:ext cx="6008914" cy="1815882"/>
          </a:xfrm>
          <a:prstGeom prst="rect">
            <a:avLst/>
          </a:prstGeom>
          <a:noFill/>
        </p:spPr>
        <p:txBody>
          <a:bodyPr wrap="square" rtlCol="0">
            <a:spAutoFit/>
          </a:bodyPr>
          <a:lstStyle/>
          <a:p>
            <a:r>
              <a:rPr lang="en-US" sz="1100" dirty="0"/>
              <a:t>Our </a:t>
            </a:r>
            <a:r>
              <a:rPr lang="en-US" sz="1100" b="1" dirty="0"/>
              <a:t>BiteScience </a:t>
            </a:r>
            <a:r>
              <a:rPr lang="en-US" sz="1100" dirty="0"/>
              <a:t>topic for October focuses on bone health. Bones do a lot for your body. They provide structure, protect organs, anchor muscles and store calcium.</a:t>
            </a:r>
          </a:p>
          <a:p>
            <a:endParaRPr lang="en-US" sz="700" b="1" dirty="0"/>
          </a:p>
          <a:p>
            <a:r>
              <a:rPr lang="en-US" sz="1100" b="1" dirty="0"/>
              <a:t>WELLNESS EDUCATION: </a:t>
            </a:r>
            <a:r>
              <a:rPr lang="en-US" sz="1100" dirty="0"/>
              <a:t>Spooky Strong SKELETON</a:t>
            </a:r>
          </a:p>
          <a:p>
            <a:r>
              <a:rPr lang="en-US" sz="1100" b="1" dirty="0"/>
              <a:t>MONTHLY FOUCS INGREIDENTS: </a:t>
            </a:r>
            <a:r>
              <a:rPr lang="en-US" sz="1100" dirty="0"/>
              <a:t>Pumpkin, Mushrooms, Broccoli, Tofu</a:t>
            </a:r>
          </a:p>
          <a:p>
            <a:endParaRPr lang="en-US" sz="700" b="1" dirty="0"/>
          </a:p>
          <a:p>
            <a:r>
              <a:rPr lang="en-US" sz="1100" b="1" dirty="0"/>
              <a:t>FEATURED RECIPE: </a:t>
            </a:r>
            <a:r>
              <a:rPr lang="en-US" sz="1100" dirty="0"/>
              <a:t>Pumpkin Penne Alfredo (SR5431)</a:t>
            </a:r>
          </a:p>
          <a:p>
            <a:r>
              <a:rPr lang="en-US" sz="1100" b="1" dirty="0"/>
              <a:t>ANATOMY OF TASTE FLAVOR BOOST: </a:t>
            </a:r>
            <a:r>
              <a:rPr lang="en-US" sz="1100" dirty="0"/>
              <a:t>Sunflower Seed Gremolata (Crunchy/Savory) (SR5623)</a:t>
            </a:r>
          </a:p>
          <a:p>
            <a:endParaRPr lang="en-US" sz="700" dirty="0"/>
          </a:p>
          <a:p>
            <a:r>
              <a:rPr lang="en-US" sz="1100" b="1" dirty="0"/>
              <a:t>CLASSROOM/LUNCHROOM ACTIVITY: </a:t>
            </a:r>
            <a:r>
              <a:rPr lang="en-US" sz="1100" dirty="0"/>
              <a:t>The Powerful Pumpkin</a:t>
            </a:r>
          </a:p>
          <a:p>
            <a:r>
              <a:rPr lang="en-US" sz="1100" b="1" dirty="0"/>
              <a:t>PARENT BLOG FOR SHARING: </a:t>
            </a:r>
            <a:r>
              <a:rPr lang="en-US" sz="1100" dirty="0"/>
              <a:t>Nutrition and Bone Health</a:t>
            </a:r>
          </a:p>
        </p:txBody>
      </p:sp>
      <p:sp>
        <p:nvSpPr>
          <p:cNvPr id="3" name="TextBox 2">
            <a:extLst>
              <a:ext uri="{FF2B5EF4-FFF2-40B4-BE49-F238E27FC236}">
                <a16:creationId xmlns:a16="http://schemas.microsoft.com/office/drawing/2014/main" id="{48DC2399-0AAF-0075-9B5F-455BF5AE9E7D}"/>
              </a:ext>
            </a:extLst>
          </p:cNvPr>
          <p:cNvSpPr txBox="1"/>
          <p:nvPr/>
        </p:nvSpPr>
        <p:spPr>
          <a:xfrm>
            <a:off x="1208763" y="5174647"/>
            <a:ext cx="1952234" cy="900246"/>
          </a:xfrm>
          <a:prstGeom prst="rect">
            <a:avLst/>
          </a:prstGeom>
          <a:noFill/>
        </p:spPr>
        <p:txBody>
          <a:bodyPr wrap="square" rtlCol="0">
            <a:spAutoFit/>
          </a:bodyPr>
          <a:lstStyle/>
          <a:p>
            <a:r>
              <a:rPr lang="en-US" sz="1050" b="1" dirty="0"/>
              <a:t>FRESH PICK</a:t>
            </a:r>
          </a:p>
          <a:p>
            <a:r>
              <a:rPr lang="en-US" sz="1050" i="1" dirty="0"/>
              <a:t>Minimum 2x per month</a:t>
            </a:r>
          </a:p>
          <a:p>
            <a:r>
              <a:rPr lang="en-US" sz="1050" dirty="0"/>
              <a:t>Pumpkin (SR1664)</a:t>
            </a:r>
          </a:p>
          <a:p>
            <a:r>
              <a:rPr lang="en-US" sz="1050" dirty="0"/>
              <a:t>Mushrooms (SR1843)</a:t>
            </a:r>
          </a:p>
          <a:p>
            <a:r>
              <a:rPr lang="en-US" sz="1050" dirty="0"/>
              <a:t>Broccoli (SR1274)</a:t>
            </a:r>
          </a:p>
        </p:txBody>
      </p:sp>
      <p:pic>
        <p:nvPicPr>
          <p:cNvPr id="4" name="Picture 3" descr="A colorful logo with text and icons&#10;&#10;AI-generated content may be incorrect.">
            <a:extLst>
              <a:ext uri="{FF2B5EF4-FFF2-40B4-BE49-F238E27FC236}">
                <a16:creationId xmlns:a16="http://schemas.microsoft.com/office/drawing/2014/main" id="{B984A11E-09D4-C717-BB12-173778371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1" y="1906025"/>
            <a:ext cx="796842" cy="796842"/>
          </a:xfrm>
          <a:prstGeom prst="rect">
            <a:avLst/>
          </a:prstGeom>
        </p:spPr>
      </p:pic>
      <p:sp>
        <p:nvSpPr>
          <p:cNvPr id="5" name="TextBox 4">
            <a:extLst>
              <a:ext uri="{FF2B5EF4-FFF2-40B4-BE49-F238E27FC236}">
                <a16:creationId xmlns:a16="http://schemas.microsoft.com/office/drawing/2014/main" id="{D853DAAD-6BF2-4BE1-F385-D68CDA62D174}"/>
              </a:ext>
            </a:extLst>
          </p:cNvPr>
          <p:cNvSpPr txBox="1"/>
          <p:nvPr/>
        </p:nvSpPr>
        <p:spPr>
          <a:xfrm>
            <a:off x="4213220" y="5202475"/>
            <a:ext cx="2775585" cy="1661993"/>
          </a:xfrm>
          <a:prstGeom prst="rect">
            <a:avLst/>
          </a:prstGeom>
          <a:noFill/>
        </p:spPr>
        <p:txBody>
          <a:bodyPr wrap="square" rtlCol="0">
            <a:spAutoFit/>
          </a:bodyPr>
          <a:lstStyle/>
          <a:p>
            <a:r>
              <a:rPr lang="en-US" sz="1050" b="1" dirty="0"/>
              <a:t>FOOD DAYS</a:t>
            </a:r>
          </a:p>
          <a:p>
            <a:r>
              <a:rPr lang="en-US" sz="1050" b="1" dirty="0"/>
              <a:t>Recommended: </a:t>
            </a:r>
          </a:p>
          <a:p>
            <a:r>
              <a:rPr lang="en-US" sz="1050" dirty="0"/>
              <a:t>10/20 National Chicken &amp; Waffles Day – Ask  SNM for your regional recipe</a:t>
            </a:r>
          </a:p>
          <a:p>
            <a:endParaRPr lang="en-US" sz="1000" b="1" dirty="0"/>
          </a:p>
          <a:p>
            <a:r>
              <a:rPr lang="en-US" sz="1000" b="1" dirty="0"/>
              <a:t>Other Food Days:</a:t>
            </a:r>
          </a:p>
          <a:p>
            <a:r>
              <a:rPr lang="en-US" sz="1000" dirty="0"/>
              <a:t>10/6 National Noodle Day (SR5431/SR3994)</a:t>
            </a:r>
          </a:p>
          <a:p>
            <a:r>
              <a:rPr lang="en-US" sz="1000" dirty="0"/>
              <a:t>10/29 National Oatmeal Day (SR1942)</a:t>
            </a:r>
          </a:p>
          <a:p>
            <a:r>
              <a:rPr lang="en-US" sz="1000" dirty="0"/>
              <a:t>10/31 National Breadstick Day – Feature a Mummy Dog (SR5463/SR1119)</a:t>
            </a:r>
          </a:p>
        </p:txBody>
      </p:sp>
      <p:sp>
        <p:nvSpPr>
          <p:cNvPr id="6" name="TextBox 5">
            <a:extLst>
              <a:ext uri="{FF2B5EF4-FFF2-40B4-BE49-F238E27FC236}">
                <a16:creationId xmlns:a16="http://schemas.microsoft.com/office/drawing/2014/main" id="{2796B695-30EC-4597-7FA3-E36E9AA4249F}"/>
              </a:ext>
            </a:extLst>
          </p:cNvPr>
          <p:cNvSpPr txBox="1"/>
          <p:nvPr/>
        </p:nvSpPr>
        <p:spPr>
          <a:xfrm>
            <a:off x="1201783" y="3805718"/>
            <a:ext cx="6008914" cy="1446550"/>
          </a:xfrm>
          <a:prstGeom prst="rect">
            <a:avLst/>
          </a:prstGeom>
          <a:noFill/>
        </p:spPr>
        <p:txBody>
          <a:bodyPr wrap="square" rtlCol="0">
            <a:spAutoFit/>
          </a:bodyPr>
          <a:lstStyle/>
          <a:p>
            <a:r>
              <a:rPr lang="en-US" sz="1100" b="1" dirty="0"/>
              <a:t>SCRATCH-MADE SECONDARY LTO MENU FEATURES </a:t>
            </a:r>
            <a:r>
              <a:rPr lang="en-US" sz="1100" dirty="0"/>
              <a:t>are intended to create excitement and trial of new flavor profiles for secondary students. These recipes can be used in elementary as well. </a:t>
            </a:r>
            <a:endParaRPr lang="en-US" sz="1100" b="1" dirty="0"/>
          </a:p>
          <a:p>
            <a:endParaRPr lang="en-US" sz="1100" b="1" dirty="0"/>
          </a:p>
          <a:p>
            <a:r>
              <a:rPr lang="en-US" sz="1100" b="1" dirty="0"/>
              <a:t>DELI/FAST TAKES: </a:t>
            </a:r>
            <a:r>
              <a:rPr lang="en-US" sz="1100" dirty="0"/>
              <a:t>Spicy Turkey Sub (SR5440)</a:t>
            </a:r>
          </a:p>
          <a:p>
            <a:r>
              <a:rPr lang="en-US" sz="1100" b="1" dirty="0"/>
              <a:t>PIZZA: </a:t>
            </a:r>
            <a:r>
              <a:rPr lang="en-US" sz="1100" dirty="0"/>
              <a:t>Pumpkin Alfredo Pizza (SR5452)</a:t>
            </a:r>
          </a:p>
          <a:p>
            <a:r>
              <a:rPr lang="en-US" sz="1100" b="1" dirty="0"/>
              <a:t>GRILL: </a:t>
            </a:r>
            <a:r>
              <a:rPr lang="en-US" sz="1100" dirty="0"/>
              <a:t>Sunbutter &amp; Jalapeno Cheddar Burger (SR5460)</a:t>
            </a:r>
          </a:p>
          <a:p>
            <a:endParaRPr lang="en-US" sz="1100" dirty="0"/>
          </a:p>
        </p:txBody>
      </p:sp>
      <p:pic>
        <p:nvPicPr>
          <p:cNvPr id="9" name="Picture 8" descr="A blue circle with white outline of a chef hat&#10;&#10;AI-generated content may be incorrect.">
            <a:extLst>
              <a:ext uri="{FF2B5EF4-FFF2-40B4-BE49-F238E27FC236}">
                <a16:creationId xmlns:a16="http://schemas.microsoft.com/office/drawing/2014/main" id="{F9D954B7-4E4D-4E10-5963-E859D114B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1" y="3827317"/>
            <a:ext cx="796842" cy="796842"/>
          </a:xfrm>
          <a:prstGeom prst="rect">
            <a:avLst/>
          </a:prstGeom>
        </p:spPr>
      </p:pic>
      <p:sp>
        <p:nvSpPr>
          <p:cNvPr id="18" name="Rectangle 17">
            <a:extLst>
              <a:ext uri="{FF2B5EF4-FFF2-40B4-BE49-F238E27FC236}">
                <a16:creationId xmlns:a16="http://schemas.microsoft.com/office/drawing/2014/main" id="{2FA0D58A-AA4B-5998-CAE6-D14F270CA9D3}"/>
              </a:ext>
            </a:extLst>
          </p:cNvPr>
          <p:cNvSpPr/>
          <p:nvPr/>
        </p:nvSpPr>
        <p:spPr>
          <a:xfrm>
            <a:off x="240631" y="7806581"/>
            <a:ext cx="7291137" cy="1331687"/>
          </a:xfrm>
          <a:prstGeom prst="rect">
            <a:avLst/>
          </a:prstGeom>
          <a:solidFill>
            <a:srgbClr val="9C84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776DE49-A048-764A-CBF4-43CAE2D22235}"/>
              </a:ext>
            </a:extLst>
          </p:cNvPr>
          <p:cNvSpPr/>
          <p:nvPr/>
        </p:nvSpPr>
        <p:spPr>
          <a:xfrm>
            <a:off x="102267" y="7862382"/>
            <a:ext cx="7543800" cy="275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E55D80C-DB19-0B98-8D0A-500660D95429}"/>
              </a:ext>
            </a:extLst>
          </p:cNvPr>
          <p:cNvSpPr txBox="1"/>
          <p:nvPr/>
        </p:nvSpPr>
        <p:spPr>
          <a:xfrm>
            <a:off x="240631" y="7860759"/>
            <a:ext cx="7279105" cy="276999"/>
          </a:xfrm>
          <a:prstGeom prst="rect">
            <a:avLst/>
          </a:prstGeom>
          <a:noFill/>
        </p:spPr>
        <p:txBody>
          <a:bodyPr wrap="square" rtlCol="0">
            <a:spAutoFit/>
          </a:bodyPr>
          <a:lstStyle/>
          <a:p>
            <a:r>
              <a:rPr lang="en-US" sz="1200" b="1" dirty="0"/>
              <a:t>INDEPENDENT SCHOOLS ONLY </a:t>
            </a:r>
            <a:r>
              <a:rPr lang="en-US" sz="1200" dirty="0"/>
              <a:t>(</a:t>
            </a:r>
            <a:r>
              <a:rPr lang="en-US" sz="1200" i="1" dirty="0"/>
              <a:t>DRIVE recipes available in supporting spreadsheet)</a:t>
            </a:r>
          </a:p>
        </p:txBody>
      </p:sp>
      <p:sp>
        <p:nvSpPr>
          <p:cNvPr id="21" name="TextBox 20">
            <a:extLst>
              <a:ext uri="{FF2B5EF4-FFF2-40B4-BE49-F238E27FC236}">
                <a16:creationId xmlns:a16="http://schemas.microsoft.com/office/drawing/2014/main" id="{1B093F8A-5915-EFC2-9E70-6E9CC4F1FC3B}"/>
              </a:ext>
            </a:extLst>
          </p:cNvPr>
          <p:cNvSpPr txBox="1"/>
          <p:nvPr/>
        </p:nvSpPr>
        <p:spPr>
          <a:xfrm>
            <a:off x="404942" y="8676603"/>
            <a:ext cx="2232242" cy="430887"/>
          </a:xfrm>
          <a:prstGeom prst="rect">
            <a:avLst/>
          </a:prstGeom>
          <a:noFill/>
        </p:spPr>
        <p:txBody>
          <a:bodyPr wrap="square" rtlCol="0">
            <a:spAutoFit/>
          </a:bodyPr>
          <a:lstStyle/>
          <a:p>
            <a:r>
              <a:rPr lang="en-US" sz="1100" b="1" dirty="0"/>
              <a:t>BOARDERS EXPERIENCE</a:t>
            </a:r>
          </a:p>
          <a:p>
            <a:r>
              <a:rPr lang="en-US" sz="1100" dirty="0"/>
              <a:t>October Fest</a:t>
            </a:r>
          </a:p>
        </p:txBody>
      </p:sp>
      <p:sp>
        <p:nvSpPr>
          <p:cNvPr id="22" name="TextBox 21">
            <a:extLst>
              <a:ext uri="{FF2B5EF4-FFF2-40B4-BE49-F238E27FC236}">
                <a16:creationId xmlns:a16="http://schemas.microsoft.com/office/drawing/2014/main" id="{3282EDE4-AE4F-80CB-74E6-0877923E478F}"/>
              </a:ext>
            </a:extLst>
          </p:cNvPr>
          <p:cNvSpPr txBox="1"/>
          <p:nvPr/>
        </p:nvSpPr>
        <p:spPr>
          <a:xfrm>
            <a:off x="2770079" y="8141986"/>
            <a:ext cx="2232242" cy="430887"/>
          </a:xfrm>
          <a:prstGeom prst="rect">
            <a:avLst/>
          </a:prstGeom>
          <a:noFill/>
        </p:spPr>
        <p:txBody>
          <a:bodyPr wrap="square" rtlCol="0">
            <a:spAutoFit/>
          </a:bodyPr>
          <a:lstStyle/>
          <a:p>
            <a:r>
              <a:rPr lang="en-US" sz="1100" b="1" dirty="0"/>
              <a:t>FOOD DAY</a:t>
            </a:r>
          </a:p>
          <a:p>
            <a:r>
              <a:rPr lang="en-US" sz="1100" dirty="0"/>
              <a:t>10/6 National Noodle Day</a:t>
            </a:r>
          </a:p>
        </p:txBody>
      </p:sp>
      <p:sp>
        <p:nvSpPr>
          <p:cNvPr id="23" name="TextBox 22">
            <a:extLst>
              <a:ext uri="{FF2B5EF4-FFF2-40B4-BE49-F238E27FC236}">
                <a16:creationId xmlns:a16="http://schemas.microsoft.com/office/drawing/2014/main" id="{D490F4EB-F3B6-6EBA-AB2F-1A93DA5A9EE3}"/>
              </a:ext>
            </a:extLst>
          </p:cNvPr>
          <p:cNvSpPr txBox="1"/>
          <p:nvPr/>
        </p:nvSpPr>
        <p:spPr>
          <a:xfrm>
            <a:off x="404942" y="8180277"/>
            <a:ext cx="2232242" cy="430887"/>
          </a:xfrm>
          <a:prstGeom prst="rect">
            <a:avLst/>
          </a:prstGeom>
          <a:noFill/>
        </p:spPr>
        <p:txBody>
          <a:bodyPr wrap="square" rtlCol="0">
            <a:spAutoFit/>
          </a:bodyPr>
          <a:lstStyle/>
          <a:p>
            <a:r>
              <a:rPr lang="en-US" sz="1100" b="1" dirty="0"/>
              <a:t>FRESH PICK – TRIED IT</a:t>
            </a:r>
          </a:p>
          <a:p>
            <a:r>
              <a:rPr lang="en-US" sz="1100" dirty="0"/>
              <a:t>Pumpkin</a:t>
            </a:r>
          </a:p>
        </p:txBody>
      </p:sp>
      <p:sp>
        <p:nvSpPr>
          <p:cNvPr id="24" name="TextBox 23">
            <a:extLst>
              <a:ext uri="{FF2B5EF4-FFF2-40B4-BE49-F238E27FC236}">
                <a16:creationId xmlns:a16="http://schemas.microsoft.com/office/drawing/2014/main" id="{AD1210B8-CC8C-AF3D-72FC-F15B059CEC6E}"/>
              </a:ext>
            </a:extLst>
          </p:cNvPr>
          <p:cNvSpPr txBox="1"/>
          <p:nvPr/>
        </p:nvSpPr>
        <p:spPr>
          <a:xfrm>
            <a:off x="1201783" y="6270807"/>
            <a:ext cx="2349702" cy="1223412"/>
          </a:xfrm>
          <a:prstGeom prst="rect">
            <a:avLst/>
          </a:prstGeom>
          <a:noFill/>
        </p:spPr>
        <p:txBody>
          <a:bodyPr wrap="square" rtlCol="0">
            <a:spAutoFit/>
          </a:bodyPr>
          <a:lstStyle/>
          <a:p>
            <a:r>
              <a:rPr lang="en-US" sz="1050" b="1" dirty="0"/>
              <a:t>HOLIDAYS &amp; CELEBRATIONS</a:t>
            </a:r>
          </a:p>
          <a:p>
            <a:r>
              <a:rPr lang="en-US" sz="1050" dirty="0"/>
              <a:t>9/15-10/15 Hispanic Heritage Month </a:t>
            </a:r>
          </a:p>
          <a:p>
            <a:r>
              <a:rPr lang="en-US" sz="1050" dirty="0"/>
              <a:t>10/13- 10/17  National School Lunch Week</a:t>
            </a:r>
          </a:p>
          <a:p>
            <a:r>
              <a:rPr lang="en-US" sz="1050" dirty="0"/>
              <a:t>10/31 Halloween</a:t>
            </a:r>
          </a:p>
          <a:p>
            <a:r>
              <a:rPr lang="en-US" sz="1050" dirty="0"/>
              <a:t>National Disability Employment Awareness Month</a:t>
            </a:r>
          </a:p>
        </p:txBody>
      </p:sp>
      <p:pic>
        <p:nvPicPr>
          <p:cNvPr id="25" name="Picture 24">
            <a:extLst>
              <a:ext uri="{FF2B5EF4-FFF2-40B4-BE49-F238E27FC236}">
                <a16:creationId xmlns:a16="http://schemas.microsoft.com/office/drawing/2014/main" id="{BD8ABC81-598D-9842-C488-E95955F1C3E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45538" y="6369908"/>
            <a:ext cx="715645" cy="405045"/>
          </a:xfrm>
          <a:prstGeom prst="rect">
            <a:avLst/>
          </a:prstGeom>
        </p:spPr>
      </p:pic>
      <p:sp>
        <p:nvSpPr>
          <p:cNvPr id="26" name="TextBox 25">
            <a:extLst>
              <a:ext uri="{FF2B5EF4-FFF2-40B4-BE49-F238E27FC236}">
                <a16:creationId xmlns:a16="http://schemas.microsoft.com/office/drawing/2014/main" id="{0D43D924-4477-A11C-31DE-135A7B39F2F7}"/>
              </a:ext>
            </a:extLst>
          </p:cNvPr>
          <p:cNvSpPr txBox="1"/>
          <p:nvPr/>
        </p:nvSpPr>
        <p:spPr>
          <a:xfrm>
            <a:off x="5166632" y="8141986"/>
            <a:ext cx="2232242" cy="430887"/>
          </a:xfrm>
          <a:prstGeom prst="rect">
            <a:avLst/>
          </a:prstGeom>
          <a:noFill/>
        </p:spPr>
        <p:txBody>
          <a:bodyPr wrap="square" rtlCol="0">
            <a:spAutoFit/>
          </a:bodyPr>
          <a:lstStyle/>
          <a:p>
            <a:r>
              <a:rPr lang="en-US" sz="1100" b="1" dirty="0"/>
              <a:t>FOOD MONTH</a:t>
            </a:r>
          </a:p>
          <a:p>
            <a:r>
              <a:rPr lang="en-US" sz="1100" dirty="0"/>
              <a:t>National Pretzel Month</a:t>
            </a:r>
          </a:p>
        </p:txBody>
      </p:sp>
      <p:sp>
        <p:nvSpPr>
          <p:cNvPr id="29" name="TextBox 28">
            <a:extLst>
              <a:ext uri="{FF2B5EF4-FFF2-40B4-BE49-F238E27FC236}">
                <a16:creationId xmlns:a16="http://schemas.microsoft.com/office/drawing/2014/main" id="{6D4C70E9-A86A-0217-90CA-1035AE3A77F4}"/>
              </a:ext>
            </a:extLst>
          </p:cNvPr>
          <p:cNvSpPr txBox="1"/>
          <p:nvPr/>
        </p:nvSpPr>
        <p:spPr>
          <a:xfrm>
            <a:off x="4206240" y="6984237"/>
            <a:ext cx="3192634" cy="738664"/>
          </a:xfrm>
          <a:prstGeom prst="rect">
            <a:avLst/>
          </a:prstGeom>
          <a:noFill/>
        </p:spPr>
        <p:txBody>
          <a:bodyPr wrap="square" rtlCol="0">
            <a:spAutoFit/>
          </a:bodyPr>
          <a:lstStyle/>
          <a:p>
            <a:r>
              <a:rPr lang="en-US" sz="1050" b="1" dirty="0"/>
              <a:t>STUDENT EXPERIENCE MOMENTS</a:t>
            </a:r>
          </a:p>
          <a:p>
            <a:r>
              <a:rPr lang="en-US" sz="1050" dirty="0"/>
              <a:t>Farm to School Month feature local produce throughout the month. Connect with a local farm for an on-site visit. </a:t>
            </a:r>
          </a:p>
        </p:txBody>
      </p:sp>
      <p:pic>
        <p:nvPicPr>
          <p:cNvPr id="10" name="Picture 9">
            <a:extLst>
              <a:ext uri="{FF2B5EF4-FFF2-40B4-BE49-F238E27FC236}">
                <a16:creationId xmlns:a16="http://schemas.microsoft.com/office/drawing/2014/main" id="{90B83484-01EA-A6E8-036B-F33627555AD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50637" y="5201699"/>
            <a:ext cx="654756" cy="654756"/>
          </a:xfrm>
          <a:prstGeom prst="rect">
            <a:avLst/>
          </a:prstGeom>
        </p:spPr>
      </p:pic>
      <p:pic>
        <p:nvPicPr>
          <p:cNvPr id="11" name="Picture 10">
            <a:extLst>
              <a:ext uri="{FF2B5EF4-FFF2-40B4-BE49-F238E27FC236}">
                <a16:creationId xmlns:a16="http://schemas.microsoft.com/office/drawing/2014/main" id="{0FAE5463-B402-53E2-452D-87BA1A2727BA}"/>
              </a:ext>
            </a:extLst>
          </p:cNvPr>
          <p:cNvPicPr>
            <a:picLocks noChangeAspect="1"/>
          </p:cNvPicPr>
          <p:nvPr/>
        </p:nvPicPr>
        <p:blipFill>
          <a:blip r:embed="rId6">
            <a:extLst>
              <a:ext uri="{28A0092B-C50C-407E-A947-70E740481C1C}">
                <a14:useLocalDpi xmlns:a14="http://schemas.microsoft.com/office/drawing/2010/main" val="0"/>
              </a:ext>
            </a:extLst>
          </a:blip>
          <a:srcRect t="686" b="-474"/>
          <a:stretch>
            <a:fillRect/>
          </a:stretch>
        </p:blipFill>
        <p:spPr>
          <a:xfrm>
            <a:off x="508512" y="5272129"/>
            <a:ext cx="597395" cy="596125"/>
          </a:xfrm>
          <a:prstGeom prst="rect">
            <a:avLst/>
          </a:prstGeom>
        </p:spPr>
      </p:pic>
      <p:pic>
        <p:nvPicPr>
          <p:cNvPr id="14" name="Picture 13" descr="A colorful striped sign with black text&#10;&#10;AI-generated content may be incorrect.">
            <a:extLst>
              <a:ext uri="{FF2B5EF4-FFF2-40B4-BE49-F238E27FC236}">
                <a16:creationId xmlns:a16="http://schemas.microsoft.com/office/drawing/2014/main" id="{249A569E-1EFA-22BD-9E55-649D0F04C28D}"/>
              </a:ext>
            </a:extLst>
          </p:cNvPr>
          <p:cNvPicPr>
            <a:picLocks noChangeAspect="1"/>
          </p:cNvPicPr>
          <p:nvPr/>
        </p:nvPicPr>
        <p:blipFill>
          <a:blip r:embed="rId7">
            <a:extLst>
              <a:ext uri="{28A0092B-C50C-407E-A947-70E740481C1C}">
                <a14:useLocalDpi xmlns:a14="http://schemas.microsoft.com/office/drawing/2010/main" val="0"/>
              </a:ext>
            </a:extLst>
          </a:blip>
          <a:srcRect t="31582" b="31423"/>
          <a:stretch>
            <a:fillRect/>
          </a:stretch>
        </p:blipFill>
        <p:spPr>
          <a:xfrm>
            <a:off x="3563442" y="7065620"/>
            <a:ext cx="657475" cy="243237"/>
          </a:xfrm>
          <a:prstGeom prst="rect">
            <a:avLst/>
          </a:prstGeom>
        </p:spPr>
      </p:pic>
      <p:pic>
        <p:nvPicPr>
          <p:cNvPr id="7" name="Picture 6">
            <a:extLst>
              <a:ext uri="{FF2B5EF4-FFF2-40B4-BE49-F238E27FC236}">
                <a16:creationId xmlns:a16="http://schemas.microsoft.com/office/drawing/2014/main" id="{CF79E666-A14C-B4EC-1E70-B498D962CB1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7866" y="3381572"/>
            <a:ext cx="206634" cy="199988"/>
          </a:xfrm>
          <a:prstGeom prst="rect">
            <a:avLst/>
          </a:prstGeom>
        </p:spPr>
      </p:pic>
      <p:sp>
        <p:nvSpPr>
          <p:cNvPr id="8" name="TextBox 7">
            <a:extLst>
              <a:ext uri="{FF2B5EF4-FFF2-40B4-BE49-F238E27FC236}">
                <a16:creationId xmlns:a16="http://schemas.microsoft.com/office/drawing/2014/main" id="{2565575C-527B-9101-9C14-6BB48453D9C2}"/>
              </a:ext>
            </a:extLst>
          </p:cNvPr>
          <p:cNvSpPr txBox="1"/>
          <p:nvPr/>
        </p:nvSpPr>
        <p:spPr>
          <a:xfrm>
            <a:off x="570438" y="9228970"/>
            <a:ext cx="2303391" cy="646331"/>
          </a:xfrm>
          <a:prstGeom prst="rect">
            <a:avLst/>
          </a:prstGeom>
          <a:noFill/>
        </p:spPr>
        <p:txBody>
          <a:bodyPr wrap="square" rtlCol="0">
            <a:spAutoFit/>
          </a:bodyPr>
          <a:lstStyle/>
          <a:p>
            <a:r>
              <a:rPr lang="en-US" b="1" dirty="0"/>
              <a:t>DON’T FORGET TO</a:t>
            </a:r>
          </a:p>
          <a:p>
            <a:r>
              <a:rPr lang="en-US" b="1" dirty="0"/>
              <a:t>COMMUNICATE</a:t>
            </a:r>
          </a:p>
        </p:txBody>
      </p:sp>
      <p:pic>
        <p:nvPicPr>
          <p:cNvPr id="12" name="Picture 11">
            <a:extLst>
              <a:ext uri="{FF2B5EF4-FFF2-40B4-BE49-F238E27FC236}">
                <a16:creationId xmlns:a16="http://schemas.microsoft.com/office/drawing/2014/main" id="{46EDD099-E007-F4CD-166C-AC39F0F6EC5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76063" y="9372908"/>
            <a:ext cx="364098" cy="352388"/>
          </a:xfrm>
          <a:prstGeom prst="rect">
            <a:avLst/>
          </a:prstGeom>
        </p:spPr>
      </p:pic>
      <p:sp>
        <p:nvSpPr>
          <p:cNvPr id="13" name="TextBox 12">
            <a:extLst>
              <a:ext uri="{FF2B5EF4-FFF2-40B4-BE49-F238E27FC236}">
                <a16:creationId xmlns:a16="http://schemas.microsoft.com/office/drawing/2014/main" id="{DF3D36F0-3927-169A-4A62-673F6318E6A7}"/>
              </a:ext>
            </a:extLst>
          </p:cNvPr>
          <p:cNvSpPr txBox="1"/>
          <p:nvPr/>
        </p:nvSpPr>
        <p:spPr>
          <a:xfrm>
            <a:off x="2703342" y="9239819"/>
            <a:ext cx="4749657" cy="577081"/>
          </a:xfrm>
          <a:prstGeom prst="rect">
            <a:avLst/>
          </a:prstGeom>
          <a:solidFill>
            <a:srgbClr val="B0D7F4"/>
          </a:solidFill>
        </p:spPr>
        <p:txBody>
          <a:bodyPr wrap="square">
            <a:spAutoFit/>
          </a:bodyPr>
          <a:lstStyle/>
          <a:p>
            <a:r>
              <a:rPr lang="en-US" sz="1050" dirty="0"/>
              <a:t>Make sure to promote and tell your story! Reference the At School Social Media Calendar for monthly blog posts and supporting social media content to drive excitement and interest around the activities planned at your district. </a:t>
            </a:r>
          </a:p>
        </p:txBody>
      </p:sp>
    </p:spTree>
    <p:extLst>
      <p:ext uri="{BB962C8B-B14F-4D97-AF65-F5344CB8AC3E}">
        <p14:creationId xmlns:p14="http://schemas.microsoft.com/office/powerpoint/2010/main" val="3165397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5597962-7CF2-75EE-2AAC-2197E9715034}"/>
              </a:ext>
            </a:extLst>
          </p:cNvPr>
          <p:cNvSpPr/>
          <p:nvPr/>
        </p:nvSpPr>
        <p:spPr>
          <a:xfrm>
            <a:off x="3419173" y="1718085"/>
            <a:ext cx="2476300" cy="165075"/>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Hispanic Heritage Month 9/15 – 10/15</a:t>
            </a:r>
          </a:p>
        </p:txBody>
      </p:sp>
      <p:cxnSp>
        <p:nvCxnSpPr>
          <p:cNvPr id="4" name="Straight Connector 3">
            <a:extLst>
              <a:ext uri="{FF2B5EF4-FFF2-40B4-BE49-F238E27FC236}">
                <a16:creationId xmlns:a16="http://schemas.microsoft.com/office/drawing/2014/main" id="{D9855C7E-C78E-8743-3401-C81BFD618F26}"/>
              </a:ext>
            </a:extLst>
          </p:cNvPr>
          <p:cNvCxnSpPr>
            <a:cxnSpLocks/>
          </p:cNvCxnSpPr>
          <p:nvPr/>
        </p:nvCxnSpPr>
        <p:spPr>
          <a:xfrm>
            <a:off x="5891575" y="1800303"/>
            <a:ext cx="1539581" cy="0"/>
          </a:xfrm>
          <a:prstGeom prst="line">
            <a:avLst/>
          </a:prstGeom>
          <a:ln>
            <a:solidFill>
              <a:srgbClr val="321227"/>
            </a:solidFill>
            <a:prstDash val="sys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845E125-0523-F36F-06FC-461F5BC1B962}"/>
              </a:ext>
            </a:extLst>
          </p:cNvPr>
          <p:cNvCxnSpPr>
            <a:cxnSpLocks/>
          </p:cNvCxnSpPr>
          <p:nvPr/>
        </p:nvCxnSpPr>
        <p:spPr>
          <a:xfrm>
            <a:off x="341244" y="3468682"/>
            <a:ext cx="7089912" cy="0"/>
          </a:xfrm>
          <a:prstGeom prst="line">
            <a:avLst/>
          </a:prstGeom>
          <a:ln>
            <a:solidFill>
              <a:srgbClr val="321227"/>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BB8327D-14D0-A655-51D5-60C0119EE7D1}"/>
              </a:ext>
            </a:extLst>
          </p:cNvPr>
          <p:cNvCxnSpPr>
            <a:cxnSpLocks/>
          </p:cNvCxnSpPr>
          <p:nvPr/>
        </p:nvCxnSpPr>
        <p:spPr>
          <a:xfrm>
            <a:off x="341244" y="5137061"/>
            <a:ext cx="3978093" cy="0"/>
          </a:xfrm>
          <a:prstGeom prst="line">
            <a:avLst/>
          </a:prstGeom>
          <a:ln>
            <a:solidFill>
              <a:srgbClr val="321227"/>
            </a:solidFill>
            <a:prstDash val="sysDash"/>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A26E65FE-F587-DA3C-A201-18F0BB33ED35}"/>
              </a:ext>
            </a:extLst>
          </p:cNvPr>
          <p:cNvSpPr/>
          <p:nvPr/>
        </p:nvSpPr>
        <p:spPr>
          <a:xfrm>
            <a:off x="871695" y="1307575"/>
            <a:ext cx="1237422" cy="1616095"/>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Month’s Suggestions:</a:t>
            </a:r>
          </a:p>
          <a:p>
            <a:pPr marL="171450" indent="-171450">
              <a:buFont typeface="Wingdings" panose="05000000000000000000" pitchFamily="2" charset="2"/>
              <a:buChar char="§"/>
            </a:pPr>
            <a:r>
              <a:rPr lang="en-US" sz="1050" dirty="0">
                <a:solidFill>
                  <a:schemeClr val="tx1"/>
                </a:solidFill>
              </a:rPr>
              <a:t>Pumpkin</a:t>
            </a:r>
          </a:p>
          <a:p>
            <a:pPr marL="171450" indent="-171450">
              <a:buFont typeface="Wingdings" panose="05000000000000000000" pitchFamily="2" charset="2"/>
              <a:buChar char="§"/>
            </a:pPr>
            <a:r>
              <a:rPr lang="en-US" sz="1050" dirty="0">
                <a:solidFill>
                  <a:schemeClr val="tx1"/>
                </a:solidFill>
              </a:rPr>
              <a:t>Mushrooms </a:t>
            </a:r>
          </a:p>
          <a:p>
            <a:pPr marL="171450" indent="-171450">
              <a:buFont typeface="Wingdings" panose="05000000000000000000" pitchFamily="2" charset="2"/>
              <a:buChar char="§"/>
            </a:pPr>
            <a:r>
              <a:rPr lang="en-US" sz="1050" dirty="0">
                <a:solidFill>
                  <a:schemeClr val="tx1"/>
                </a:solidFill>
              </a:rPr>
              <a:t>Broccoli</a:t>
            </a:r>
          </a:p>
          <a:p>
            <a:r>
              <a:rPr lang="en-US" sz="1050" dirty="0">
                <a:solidFill>
                  <a:schemeClr val="tx1"/>
                </a:solidFill>
              </a:rPr>
              <a:t>Or select what makes the most sense based on seasonality and local availability</a:t>
            </a:r>
          </a:p>
        </p:txBody>
      </p:sp>
      <p:cxnSp>
        <p:nvCxnSpPr>
          <p:cNvPr id="13" name="Straight Connector 12">
            <a:extLst>
              <a:ext uri="{FF2B5EF4-FFF2-40B4-BE49-F238E27FC236}">
                <a16:creationId xmlns:a16="http://schemas.microsoft.com/office/drawing/2014/main" id="{FD779FD9-2F2C-4927-2F2B-2CAE1951CFBA}"/>
              </a:ext>
            </a:extLst>
          </p:cNvPr>
          <p:cNvCxnSpPr>
            <a:cxnSpLocks/>
          </p:cNvCxnSpPr>
          <p:nvPr/>
        </p:nvCxnSpPr>
        <p:spPr>
          <a:xfrm>
            <a:off x="5093893" y="2039681"/>
            <a:ext cx="2337263"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5749FCA1-E418-B7F8-D121-A549643CB2AB}"/>
              </a:ext>
            </a:extLst>
          </p:cNvPr>
          <p:cNvSpPr/>
          <p:nvPr/>
        </p:nvSpPr>
        <p:spPr>
          <a:xfrm>
            <a:off x="1409031" y="7172106"/>
            <a:ext cx="920417" cy="400669"/>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Chicken &amp; Waffles Day</a:t>
            </a:r>
          </a:p>
        </p:txBody>
      </p:sp>
      <p:cxnSp>
        <p:nvCxnSpPr>
          <p:cNvPr id="15" name="Straight Connector 14">
            <a:extLst>
              <a:ext uri="{FF2B5EF4-FFF2-40B4-BE49-F238E27FC236}">
                <a16:creationId xmlns:a16="http://schemas.microsoft.com/office/drawing/2014/main" id="{22D17EF1-5976-E23E-DBFE-EFD1C9F16F38}"/>
              </a:ext>
            </a:extLst>
          </p:cNvPr>
          <p:cNvCxnSpPr>
            <a:cxnSpLocks/>
          </p:cNvCxnSpPr>
          <p:nvPr/>
        </p:nvCxnSpPr>
        <p:spPr>
          <a:xfrm>
            <a:off x="1023821" y="5617065"/>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6" name="Rectangle: Rounded Corners 15">
            <a:extLst>
              <a:ext uri="{FF2B5EF4-FFF2-40B4-BE49-F238E27FC236}">
                <a16:creationId xmlns:a16="http://schemas.microsoft.com/office/drawing/2014/main" id="{7E2364CF-ED40-F55F-8C98-B6E718B94314}"/>
              </a:ext>
            </a:extLst>
          </p:cNvPr>
          <p:cNvSpPr/>
          <p:nvPr/>
        </p:nvSpPr>
        <p:spPr>
          <a:xfrm>
            <a:off x="387303" y="5473979"/>
            <a:ext cx="889372"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Pumpkin Alfredo Pizza</a:t>
            </a:r>
          </a:p>
        </p:txBody>
      </p:sp>
      <p:sp>
        <p:nvSpPr>
          <p:cNvPr id="19" name="Rectangle: Rounded Corners 18">
            <a:extLst>
              <a:ext uri="{FF2B5EF4-FFF2-40B4-BE49-F238E27FC236}">
                <a16:creationId xmlns:a16="http://schemas.microsoft.com/office/drawing/2014/main" id="{F1853EC6-669B-8CBE-F213-E34CE1739D89}"/>
              </a:ext>
            </a:extLst>
          </p:cNvPr>
          <p:cNvSpPr/>
          <p:nvPr/>
        </p:nvSpPr>
        <p:spPr>
          <a:xfrm>
            <a:off x="3687786" y="1929182"/>
            <a:ext cx="1867469" cy="203385"/>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Spooky Strong SKELETON</a:t>
            </a:r>
          </a:p>
        </p:txBody>
      </p:sp>
      <p:pic>
        <p:nvPicPr>
          <p:cNvPr id="20" name="Picture 19" descr="A blue circle with white outline of a chef hat&#10;&#10;AI-generated content may be incorrect.">
            <a:extLst>
              <a:ext uri="{FF2B5EF4-FFF2-40B4-BE49-F238E27FC236}">
                <a16:creationId xmlns:a16="http://schemas.microsoft.com/office/drawing/2014/main" id="{55DC5543-341B-B6FA-D1E3-2127B0FFE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06" y="5479411"/>
            <a:ext cx="293397" cy="293397"/>
          </a:xfrm>
          <a:prstGeom prst="rect">
            <a:avLst/>
          </a:prstGeom>
        </p:spPr>
      </p:pic>
      <p:cxnSp>
        <p:nvCxnSpPr>
          <p:cNvPr id="22" name="Straight Connector 21">
            <a:extLst>
              <a:ext uri="{FF2B5EF4-FFF2-40B4-BE49-F238E27FC236}">
                <a16:creationId xmlns:a16="http://schemas.microsoft.com/office/drawing/2014/main" id="{134A4F72-2397-8D0B-C87A-0E49621B7349}"/>
              </a:ext>
            </a:extLst>
          </p:cNvPr>
          <p:cNvCxnSpPr>
            <a:cxnSpLocks/>
          </p:cNvCxnSpPr>
          <p:nvPr/>
        </p:nvCxnSpPr>
        <p:spPr>
          <a:xfrm>
            <a:off x="341244" y="3611480"/>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37EADE9-1B36-DB9A-DE41-857C2FC0DA9B}"/>
              </a:ext>
            </a:extLst>
          </p:cNvPr>
          <p:cNvCxnSpPr>
            <a:cxnSpLocks/>
          </p:cNvCxnSpPr>
          <p:nvPr/>
        </p:nvCxnSpPr>
        <p:spPr>
          <a:xfrm>
            <a:off x="361123" y="5448300"/>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3BAB4C0-3A68-A653-D927-5F87394DBD73}"/>
              </a:ext>
            </a:extLst>
          </p:cNvPr>
          <p:cNvCxnSpPr>
            <a:cxnSpLocks/>
          </p:cNvCxnSpPr>
          <p:nvPr/>
        </p:nvCxnSpPr>
        <p:spPr>
          <a:xfrm>
            <a:off x="387303" y="6928294"/>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40A68AD-37F4-0D55-FC2D-2DA8B2EF3D65}"/>
              </a:ext>
            </a:extLst>
          </p:cNvPr>
          <p:cNvCxnSpPr>
            <a:cxnSpLocks/>
          </p:cNvCxnSpPr>
          <p:nvPr/>
        </p:nvCxnSpPr>
        <p:spPr>
          <a:xfrm>
            <a:off x="357225" y="8661748"/>
            <a:ext cx="6019423"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4808B8EC-E346-D2B6-FD94-D7F1EE4E007B}"/>
              </a:ext>
            </a:extLst>
          </p:cNvPr>
          <p:cNvSpPr/>
          <p:nvPr/>
        </p:nvSpPr>
        <p:spPr>
          <a:xfrm>
            <a:off x="1383425" y="5205801"/>
            <a:ext cx="4993223" cy="172437"/>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National School Lunch Week 10/13 – 10/17</a:t>
            </a:r>
          </a:p>
        </p:txBody>
      </p:sp>
      <p:sp>
        <p:nvSpPr>
          <p:cNvPr id="32" name="Rectangle: Rounded Corners 31">
            <a:extLst>
              <a:ext uri="{FF2B5EF4-FFF2-40B4-BE49-F238E27FC236}">
                <a16:creationId xmlns:a16="http://schemas.microsoft.com/office/drawing/2014/main" id="{AC73C754-5027-82A3-5120-3BA6BBDE0FA6}"/>
              </a:ext>
            </a:extLst>
          </p:cNvPr>
          <p:cNvSpPr/>
          <p:nvPr/>
        </p:nvSpPr>
        <p:spPr>
          <a:xfrm>
            <a:off x="3366935" y="1287510"/>
            <a:ext cx="4040443" cy="159197"/>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NATIONAL DISABILITY EMPLOYMENT AWARENESS MONTH</a:t>
            </a:r>
          </a:p>
        </p:txBody>
      </p:sp>
      <p:sp>
        <p:nvSpPr>
          <p:cNvPr id="36" name="Rectangle: Rounded Corners 35">
            <a:extLst>
              <a:ext uri="{FF2B5EF4-FFF2-40B4-BE49-F238E27FC236}">
                <a16:creationId xmlns:a16="http://schemas.microsoft.com/office/drawing/2014/main" id="{A3536569-64F8-BBBA-0727-3837FE3A80AA}"/>
              </a:ext>
            </a:extLst>
          </p:cNvPr>
          <p:cNvSpPr/>
          <p:nvPr/>
        </p:nvSpPr>
        <p:spPr>
          <a:xfrm>
            <a:off x="5487226" y="8453548"/>
            <a:ext cx="866274" cy="158068"/>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Halloween</a:t>
            </a:r>
          </a:p>
        </p:txBody>
      </p:sp>
      <p:sp>
        <p:nvSpPr>
          <p:cNvPr id="37" name="Rectangle: Rounded Corners 36">
            <a:extLst>
              <a:ext uri="{FF2B5EF4-FFF2-40B4-BE49-F238E27FC236}">
                <a16:creationId xmlns:a16="http://schemas.microsoft.com/office/drawing/2014/main" id="{E8949314-4AF4-A654-B674-C83BDEA846CC}"/>
              </a:ext>
            </a:extLst>
          </p:cNvPr>
          <p:cNvSpPr/>
          <p:nvPr/>
        </p:nvSpPr>
        <p:spPr>
          <a:xfrm>
            <a:off x="1396012" y="3819450"/>
            <a:ext cx="920417" cy="320457"/>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Noodle Day</a:t>
            </a:r>
          </a:p>
        </p:txBody>
      </p:sp>
      <p:sp>
        <p:nvSpPr>
          <p:cNvPr id="38" name="Rectangle: Rounded Corners 37">
            <a:extLst>
              <a:ext uri="{FF2B5EF4-FFF2-40B4-BE49-F238E27FC236}">
                <a16:creationId xmlns:a16="http://schemas.microsoft.com/office/drawing/2014/main" id="{D2A437CF-794E-74C9-E3FB-3834BF70EA9D}"/>
              </a:ext>
            </a:extLst>
          </p:cNvPr>
          <p:cNvSpPr/>
          <p:nvPr/>
        </p:nvSpPr>
        <p:spPr>
          <a:xfrm>
            <a:off x="3449962" y="9090964"/>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Oatmeal Day</a:t>
            </a:r>
          </a:p>
        </p:txBody>
      </p:sp>
      <p:sp>
        <p:nvSpPr>
          <p:cNvPr id="39" name="Rectangle: Rounded Corners 38">
            <a:extLst>
              <a:ext uri="{FF2B5EF4-FFF2-40B4-BE49-F238E27FC236}">
                <a16:creationId xmlns:a16="http://schemas.microsoft.com/office/drawing/2014/main" id="{661A05C2-7B44-2815-CBE0-C372BEF9E6C6}"/>
              </a:ext>
            </a:extLst>
          </p:cNvPr>
          <p:cNvSpPr/>
          <p:nvPr/>
        </p:nvSpPr>
        <p:spPr>
          <a:xfrm>
            <a:off x="5431366" y="9090964"/>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Breadstick Day</a:t>
            </a:r>
          </a:p>
        </p:txBody>
      </p:sp>
      <p:sp>
        <p:nvSpPr>
          <p:cNvPr id="40" name="Rectangle: Rounded Corners 39">
            <a:extLst>
              <a:ext uri="{FF2B5EF4-FFF2-40B4-BE49-F238E27FC236}">
                <a16:creationId xmlns:a16="http://schemas.microsoft.com/office/drawing/2014/main" id="{D03A1486-D31B-8163-082D-4CDA71081F65}"/>
              </a:ext>
            </a:extLst>
          </p:cNvPr>
          <p:cNvSpPr/>
          <p:nvPr/>
        </p:nvSpPr>
        <p:spPr>
          <a:xfrm>
            <a:off x="3425991" y="7172106"/>
            <a:ext cx="920417" cy="766159"/>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Pumpkin Penne Alfredo</a:t>
            </a:r>
          </a:p>
        </p:txBody>
      </p:sp>
      <p:pic>
        <p:nvPicPr>
          <p:cNvPr id="41" name="Picture 40" descr="A colorful logo with text and icons&#10;&#10;AI-generated content may be incorrect.">
            <a:extLst>
              <a:ext uri="{FF2B5EF4-FFF2-40B4-BE49-F238E27FC236}">
                <a16:creationId xmlns:a16="http://schemas.microsoft.com/office/drawing/2014/main" id="{5BB4FC02-0E70-A23E-6524-329CFCBDE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588" y="7598051"/>
            <a:ext cx="312820" cy="312820"/>
          </a:xfrm>
          <a:prstGeom prst="rect">
            <a:avLst/>
          </a:prstGeom>
        </p:spPr>
      </p:pic>
      <p:sp>
        <p:nvSpPr>
          <p:cNvPr id="42" name="Rectangle: Rounded Corners 41">
            <a:extLst>
              <a:ext uri="{FF2B5EF4-FFF2-40B4-BE49-F238E27FC236}">
                <a16:creationId xmlns:a16="http://schemas.microsoft.com/office/drawing/2014/main" id="{09EF393C-DE67-59D6-3391-2881FCB9432E}"/>
              </a:ext>
            </a:extLst>
          </p:cNvPr>
          <p:cNvSpPr/>
          <p:nvPr/>
        </p:nvSpPr>
        <p:spPr>
          <a:xfrm>
            <a:off x="3449962" y="3809086"/>
            <a:ext cx="920417" cy="766159"/>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Pumpkin Penne Alfredo</a:t>
            </a:r>
          </a:p>
        </p:txBody>
      </p:sp>
      <p:pic>
        <p:nvPicPr>
          <p:cNvPr id="43" name="Picture 42" descr="A colorful logo with text and icons&#10;&#10;AI-generated content may be incorrect.">
            <a:extLst>
              <a:ext uri="{FF2B5EF4-FFF2-40B4-BE49-F238E27FC236}">
                <a16:creationId xmlns:a16="http://schemas.microsoft.com/office/drawing/2014/main" id="{020B8BAB-A823-9FD9-B82A-7D3908DDB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559" y="4235031"/>
            <a:ext cx="312820" cy="312820"/>
          </a:xfrm>
          <a:prstGeom prst="rect">
            <a:avLst/>
          </a:prstGeom>
        </p:spPr>
      </p:pic>
      <p:cxnSp>
        <p:nvCxnSpPr>
          <p:cNvPr id="44" name="Straight Connector 43">
            <a:extLst>
              <a:ext uri="{FF2B5EF4-FFF2-40B4-BE49-F238E27FC236}">
                <a16:creationId xmlns:a16="http://schemas.microsoft.com/office/drawing/2014/main" id="{D01B7874-DA58-715E-34AB-1261CC46BB8C}"/>
              </a:ext>
            </a:extLst>
          </p:cNvPr>
          <p:cNvCxnSpPr>
            <a:cxnSpLocks/>
          </p:cNvCxnSpPr>
          <p:nvPr/>
        </p:nvCxnSpPr>
        <p:spPr>
          <a:xfrm>
            <a:off x="1023821" y="8875350"/>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5" name="Rectangle: Rounded Corners 44">
            <a:extLst>
              <a:ext uri="{FF2B5EF4-FFF2-40B4-BE49-F238E27FC236}">
                <a16:creationId xmlns:a16="http://schemas.microsoft.com/office/drawing/2014/main" id="{685DD80E-3F44-C645-9ACD-A9EC64331F43}"/>
              </a:ext>
            </a:extLst>
          </p:cNvPr>
          <p:cNvSpPr/>
          <p:nvPr/>
        </p:nvSpPr>
        <p:spPr>
          <a:xfrm>
            <a:off x="387303" y="8732264"/>
            <a:ext cx="889372"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Sunbutter &amp; Jalapeno Cheddar Burger</a:t>
            </a:r>
          </a:p>
        </p:txBody>
      </p:sp>
      <p:pic>
        <p:nvPicPr>
          <p:cNvPr id="48" name="Picture 47" descr="A blue circle with white outline of a chef hat&#10;&#10;AI-generated content may be incorrect.">
            <a:extLst>
              <a:ext uri="{FF2B5EF4-FFF2-40B4-BE49-F238E27FC236}">
                <a16:creationId xmlns:a16="http://schemas.microsoft.com/office/drawing/2014/main" id="{E1ADBE75-8C7C-D8D6-C7CA-A122713E0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354" y="8734697"/>
            <a:ext cx="293397" cy="293397"/>
          </a:xfrm>
          <a:prstGeom prst="rect">
            <a:avLst/>
          </a:prstGeom>
        </p:spPr>
      </p:pic>
      <p:sp>
        <p:nvSpPr>
          <p:cNvPr id="54" name="Rectangle: Rounded Corners 53">
            <a:extLst>
              <a:ext uri="{FF2B5EF4-FFF2-40B4-BE49-F238E27FC236}">
                <a16:creationId xmlns:a16="http://schemas.microsoft.com/office/drawing/2014/main" id="{825954B1-F5FA-8A7A-3131-3BF4F08A9ED3}"/>
              </a:ext>
            </a:extLst>
          </p:cNvPr>
          <p:cNvSpPr/>
          <p:nvPr/>
        </p:nvSpPr>
        <p:spPr>
          <a:xfrm>
            <a:off x="384312" y="6995154"/>
            <a:ext cx="965938" cy="97800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Farm to School Month Learning &amp; Exploration Activity</a:t>
            </a:r>
          </a:p>
        </p:txBody>
      </p:sp>
      <p:cxnSp>
        <p:nvCxnSpPr>
          <p:cNvPr id="55" name="Straight Connector 54">
            <a:extLst>
              <a:ext uri="{FF2B5EF4-FFF2-40B4-BE49-F238E27FC236}">
                <a16:creationId xmlns:a16="http://schemas.microsoft.com/office/drawing/2014/main" id="{CDA243AF-19E5-93D6-C667-3786A97ABE8A}"/>
              </a:ext>
            </a:extLst>
          </p:cNvPr>
          <p:cNvCxnSpPr>
            <a:cxnSpLocks/>
          </p:cNvCxnSpPr>
          <p:nvPr/>
        </p:nvCxnSpPr>
        <p:spPr>
          <a:xfrm>
            <a:off x="1237839" y="7087882"/>
            <a:ext cx="6133694" cy="0"/>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60" name="Picture 59">
            <a:extLst>
              <a:ext uri="{FF2B5EF4-FFF2-40B4-BE49-F238E27FC236}">
                <a16:creationId xmlns:a16="http://schemas.microsoft.com/office/drawing/2014/main" id="{E240A751-21A4-7892-AF40-3503C0A79844}"/>
              </a:ext>
            </a:extLst>
          </p:cNvPr>
          <p:cNvPicPr>
            <a:picLocks noChangeAspect="1"/>
          </p:cNvPicPr>
          <p:nvPr/>
        </p:nvPicPr>
        <p:blipFill>
          <a:blip r:embed="rId5">
            <a:extLst>
              <a:ext uri="{28A0092B-C50C-407E-A947-70E740481C1C}">
                <a14:useLocalDpi xmlns:a14="http://schemas.microsoft.com/office/drawing/2010/main" val="0"/>
              </a:ext>
            </a:extLst>
          </a:blip>
          <a:srcRect t="686" b="-474"/>
          <a:stretch>
            <a:fillRect/>
          </a:stretch>
        </p:blipFill>
        <p:spPr>
          <a:xfrm>
            <a:off x="291637" y="1464993"/>
            <a:ext cx="565483" cy="564281"/>
          </a:xfrm>
          <a:prstGeom prst="rect">
            <a:avLst/>
          </a:prstGeom>
        </p:spPr>
      </p:pic>
      <p:grpSp>
        <p:nvGrpSpPr>
          <p:cNvPr id="61" name="Group 60">
            <a:extLst>
              <a:ext uri="{FF2B5EF4-FFF2-40B4-BE49-F238E27FC236}">
                <a16:creationId xmlns:a16="http://schemas.microsoft.com/office/drawing/2014/main" id="{BB6F61AF-F6DC-CC73-2062-92294BBBD796}"/>
              </a:ext>
            </a:extLst>
          </p:cNvPr>
          <p:cNvGrpSpPr/>
          <p:nvPr/>
        </p:nvGrpSpPr>
        <p:grpSpPr>
          <a:xfrm>
            <a:off x="202083" y="2035749"/>
            <a:ext cx="744590" cy="594327"/>
            <a:chOff x="4735108" y="9026345"/>
            <a:chExt cx="744590" cy="594327"/>
          </a:xfrm>
        </p:grpSpPr>
        <p:sp>
          <p:nvSpPr>
            <p:cNvPr id="62" name="Oval 61">
              <a:extLst>
                <a:ext uri="{FF2B5EF4-FFF2-40B4-BE49-F238E27FC236}">
                  <a16:creationId xmlns:a16="http://schemas.microsoft.com/office/drawing/2014/main" id="{C6103C78-A4E2-2DE0-4B58-A67D949FC30D}"/>
                </a:ext>
              </a:extLst>
            </p:cNvPr>
            <p:cNvSpPr/>
            <p:nvPr/>
          </p:nvSpPr>
          <p:spPr>
            <a:xfrm>
              <a:off x="4841637" y="9026345"/>
              <a:ext cx="545200" cy="564281"/>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a:extLst>
                <a:ext uri="{FF2B5EF4-FFF2-40B4-BE49-F238E27FC236}">
                  <a16:creationId xmlns:a16="http://schemas.microsoft.com/office/drawing/2014/main" id="{332EB16F-A583-8210-49F0-D668A62E62AE}"/>
                </a:ext>
              </a:extLst>
            </p:cNvPr>
            <p:cNvPicPr>
              <a:picLocks noChangeAspect="1"/>
            </p:cNvPicPr>
            <p:nvPr/>
          </p:nvPicPr>
          <p:blipFill>
            <a:blip r:embed="rId6">
              <a:extLst>
                <a:ext uri="{28A0092B-C50C-407E-A947-70E740481C1C}">
                  <a14:useLocalDpi xmlns:a14="http://schemas.microsoft.com/office/drawing/2010/main" val="0"/>
                </a:ext>
              </a:extLst>
            </a:blip>
            <a:srcRect t="16912" b="5909"/>
            <a:stretch>
              <a:fillRect/>
            </a:stretch>
          </p:blipFill>
          <p:spPr>
            <a:xfrm>
              <a:off x="4735108" y="9045997"/>
              <a:ext cx="744590" cy="574675"/>
            </a:xfrm>
            <a:prstGeom prst="rect">
              <a:avLst/>
            </a:prstGeom>
          </p:spPr>
        </p:pic>
      </p:grpSp>
      <p:sp>
        <p:nvSpPr>
          <p:cNvPr id="64" name="Rectangle: Rounded Corners 63">
            <a:extLst>
              <a:ext uri="{FF2B5EF4-FFF2-40B4-BE49-F238E27FC236}">
                <a16:creationId xmlns:a16="http://schemas.microsoft.com/office/drawing/2014/main" id="{30851BD2-9685-6D67-345A-BD66C386F677}"/>
              </a:ext>
            </a:extLst>
          </p:cNvPr>
          <p:cNvSpPr/>
          <p:nvPr/>
        </p:nvSpPr>
        <p:spPr>
          <a:xfrm>
            <a:off x="2409027" y="5496757"/>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65" name="Straight Connector 64">
            <a:extLst>
              <a:ext uri="{FF2B5EF4-FFF2-40B4-BE49-F238E27FC236}">
                <a16:creationId xmlns:a16="http://schemas.microsoft.com/office/drawing/2014/main" id="{7CB2112F-FDCB-F41A-B317-9B17E6B28A11}"/>
              </a:ext>
            </a:extLst>
          </p:cNvPr>
          <p:cNvCxnSpPr>
            <a:cxnSpLocks/>
          </p:cNvCxnSpPr>
          <p:nvPr/>
        </p:nvCxnSpPr>
        <p:spPr>
          <a:xfrm>
            <a:off x="4768605" y="5619491"/>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6" name="Rectangle: Rounded Corners 65">
            <a:extLst>
              <a:ext uri="{FF2B5EF4-FFF2-40B4-BE49-F238E27FC236}">
                <a16:creationId xmlns:a16="http://schemas.microsoft.com/office/drawing/2014/main" id="{A9EDCF7F-5FFC-ECD1-1BC8-3758E7BD67A5}"/>
              </a:ext>
            </a:extLst>
          </p:cNvPr>
          <p:cNvSpPr/>
          <p:nvPr/>
        </p:nvSpPr>
        <p:spPr>
          <a:xfrm>
            <a:off x="2389633" y="8752615"/>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67" name="Straight Connector 66">
            <a:extLst>
              <a:ext uri="{FF2B5EF4-FFF2-40B4-BE49-F238E27FC236}">
                <a16:creationId xmlns:a16="http://schemas.microsoft.com/office/drawing/2014/main" id="{EF16DD8C-2204-1A3A-BA65-CC8C4A8C909D}"/>
              </a:ext>
            </a:extLst>
          </p:cNvPr>
          <p:cNvCxnSpPr>
            <a:cxnSpLocks/>
          </p:cNvCxnSpPr>
          <p:nvPr/>
        </p:nvCxnSpPr>
        <p:spPr>
          <a:xfrm>
            <a:off x="4749211" y="8875349"/>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0" name="Rectangle: Rounded Corners 69">
            <a:extLst>
              <a:ext uri="{FF2B5EF4-FFF2-40B4-BE49-F238E27FC236}">
                <a16:creationId xmlns:a16="http://schemas.microsoft.com/office/drawing/2014/main" id="{C5984997-7F93-ADEC-B8FA-5639C45C0171}"/>
              </a:ext>
            </a:extLst>
          </p:cNvPr>
          <p:cNvSpPr/>
          <p:nvPr/>
        </p:nvSpPr>
        <p:spPr>
          <a:xfrm>
            <a:off x="2170686" y="1313321"/>
            <a:ext cx="1117320" cy="1616095"/>
          </a:xfrm>
          <a:prstGeom prst="roundRect">
            <a:avLst/>
          </a:prstGeom>
          <a:solidFill>
            <a:srgbClr val="00206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Launch the At School Student &amp; Parent Satisfaction Survey </a:t>
            </a:r>
          </a:p>
          <a:p>
            <a:pPr algn="ctr"/>
            <a:r>
              <a:rPr lang="en-US" sz="1100" b="1" dirty="0">
                <a:solidFill>
                  <a:schemeClr val="bg1"/>
                </a:solidFill>
              </a:rPr>
              <a:t>(Oct-Nov)</a:t>
            </a:r>
          </a:p>
        </p:txBody>
      </p:sp>
      <p:pic>
        <p:nvPicPr>
          <p:cNvPr id="72" name="Picture 71" descr="A colorful logo with text and icons&#10;&#10;AI-generated content may be incorrect.">
            <a:extLst>
              <a:ext uri="{FF2B5EF4-FFF2-40B4-BE49-F238E27FC236}">
                <a16:creationId xmlns:a16="http://schemas.microsoft.com/office/drawing/2014/main" id="{B67AF5CC-BFBB-2361-A7F8-B722828D9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535" y="1866893"/>
            <a:ext cx="347251" cy="347251"/>
          </a:xfrm>
          <a:prstGeom prst="rect">
            <a:avLst/>
          </a:prstGeom>
        </p:spPr>
      </p:pic>
      <p:cxnSp>
        <p:nvCxnSpPr>
          <p:cNvPr id="73" name="Straight Connector 72">
            <a:extLst>
              <a:ext uri="{FF2B5EF4-FFF2-40B4-BE49-F238E27FC236}">
                <a16:creationId xmlns:a16="http://schemas.microsoft.com/office/drawing/2014/main" id="{B5521A3E-95FA-EC90-C9D0-18BF32F79E26}"/>
              </a:ext>
            </a:extLst>
          </p:cNvPr>
          <p:cNvCxnSpPr>
            <a:cxnSpLocks/>
          </p:cNvCxnSpPr>
          <p:nvPr/>
        </p:nvCxnSpPr>
        <p:spPr>
          <a:xfrm>
            <a:off x="3425991" y="2307677"/>
            <a:ext cx="2836533" cy="2858"/>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5" name="Rectangle: Rounded Corners 74">
            <a:extLst>
              <a:ext uri="{FF2B5EF4-FFF2-40B4-BE49-F238E27FC236}">
                <a16:creationId xmlns:a16="http://schemas.microsoft.com/office/drawing/2014/main" id="{652FC092-CDF0-2525-DDFF-5B848A7D4F25}"/>
              </a:ext>
            </a:extLst>
          </p:cNvPr>
          <p:cNvSpPr/>
          <p:nvPr/>
        </p:nvSpPr>
        <p:spPr>
          <a:xfrm>
            <a:off x="3559725" y="2212923"/>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pic>
        <p:nvPicPr>
          <p:cNvPr id="5" name="Picture 4">
            <a:extLst>
              <a:ext uri="{FF2B5EF4-FFF2-40B4-BE49-F238E27FC236}">
                <a16:creationId xmlns:a16="http://schemas.microsoft.com/office/drawing/2014/main" id="{5D637BCE-D490-175D-CA91-EE2FE28798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69266" y="2695641"/>
            <a:ext cx="206634" cy="199988"/>
          </a:xfrm>
          <a:prstGeom prst="rect">
            <a:avLst/>
          </a:prstGeom>
        </p:spPr>
      </p:pic>
      <p:sp>
        <p:nvSpPr>
          <p:cNvPr id="7" name="Rectangle: Rounded Corners 6">
            <a:extLst>
              <a:ext uri="{FF2B5EF4-FFF2-40B4-BE49-F238E27FC236}">
                <a16:creationId xmlns:a16="http://schemas.microsoft.com/office/drawing/2014/main" id="{21B1EFEF-7B01-D749-0854-269F9D4F1CE3}"/>
              </a:ext>
            </a:extLst>
          </p:cNvPr>
          <p:cNvSpPr/>
          <p:nvPr/>
        </p:nvSpPr>
        <p:spPr>
          <a:xfrm>
            <a:off x="4431613" y="2571749"/>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pic>
        <p:nvPicPr>
          <p:cNvPr id="9" name="Picture 8">
            <a:extLst>
              <a:ext uri="{FF2B5EF4-FFF2-40B4-BE49-F238E27FC236}">
                <a16:creationId xmlns:a16="http://schemas.microsoft.com/office/drawing/2014/main" id="{9B069131-119F-EDF1-32B5-85D590F5E4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69266" y="4339872"/>
            <a:ext cx="206634" cy="199988"/>
          </a:xfrm>
          <a:prstGeom prst="rect">
            <a:avLst/>
          </a:prstGeom>
        </p:spPr>
      </p:pic>
      <p:sp>
        <p:nvSpPr>
          <p:cNvPr id="10" name="Rectangle: Rounded Corners 9">
            <a:extLst>
              <a:ext uri="{FF2B5EF4-FFF2-40B4-BE49-F238E27FC236}">
                <a16:creationId xmlns:a16="http://schemas.microsoft.com/office/drawing/2014/main" id="{66EB85DC-90B8-4EBE-5B86-33543C05871B}"/>
              </a:ext>
            </a:extLst>
          </p:cNvPr>
          <p:cNvSpPr/>
          <p:nvPr/>
        </p:nvSpPr>
        <p:spPr>
          <a:xfrm>
            <a:off x="4431613" y="4274584"/>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Blog</a:t>
            </a:r>
            <a:endParaRPr lang="en-US" sz="700" i="1" dirty="0">
              <a:solidFill>
                <a:schemeClr val="tx1"/>
              </a:solidFill>
            </a:endParaRPr>
          </a:p>
        </p:txBody>
      </p:sp>
      <p:pic>
        <p:nvPicPr>
          <p:cNvPr id="12" name="Picture 11">
            <a:extLst>
              <a:ext uri="{FF2B5EF4-FFF2-40B4-BE49-F238E27FC236}">
                <a16:creationId xmlns:a16="http://schemas.microsoft.com/office/drawing/2014/main" id="{D230F2D6-565E-16AF-6235-7D153C12043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26114" y="9423525"/>
            <a:ext cx="206634" cy="199988"/>
          </a:xfrm>
          <a:prstGeom prst="rect">
            <a:avLst/>
          </a:prstGeom>
        </p:spPr>
      </p:pic>
      <p:sp>
        <p:nvSpPr>
          <p:cNvPr id="17" name="Rectangle: Rounded Corners 16">
            <a:extLst>
              <a:ext uri="{FF2B5EF4-FFF2-40B4-BE49-F238E27FC236}">
                <a16:creationId xmlns:a16="http://schemas.microsoft.com/office/drawing/2014/main" id="{9B8DC060-7862-7D3A-EB69-C936AB3DB522}"/>
              </a:ext>
            </a:extLst>
          </p:cNvPr>
          <p:cNvSpPr/>
          <p:nvPr/>
        </p:nvSpPr>
        <p:spPr>
          <a:xfrm>
            <a:off x="1388461" y="9306227"/>
            <a:ext cx="927968" cy="350695"/>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 Food Day</a:t>
            </a:r>
            <a:endParaRPr lang="en-US" sz="700" i="1" dirty="0">
              <a:solidFill>
                <a:schemeClr val="tx1"/>
              </a:solidFill>
            </a:endParaRPr>
          </a:p>
        </p:txBody>
      </p:sp>
      <p:pic>
        <p:nvPicPr>
          <p:cNvPr id="18" name="Picture 17">
            <a:extLst>
              <a:ext uri="{FF2B5EF4-FFF2-40B4-BE49-F238E27FC236}">
                <a16:creationId xmlns:a16="http://schemas.microsoft.com/office/drawing/2014/main" id="{2170005A-9785-F397-8B48-CABD4CF70C8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53489" y="6046232"/>
            <a:ext cx="206634" cy="199988"/>
          </a:xfrm>
          <a:prstGeom prst="rect">
            <a:avLst/>
          </a:prstGeom>
        </p:spPr>
      </p:pic>
      <p:sp>
        <p:nvSpPr>
          <p:cNvPr id="21" name="Rectangle: Rounded Corners 20">
            <a:extLst>
              <a:ext uri="{FF2B5EF4-FFF2-40B4-BE49-F238E27FC236}">
                <a16:creationId xmlns:a16="http://schemas.microsoft.com/office/drawing/2014/main" id="{A0219565-F8CA-DBF1-B12B-293A7E8D982B}"/>
              </a:ext>
            </a:extLst>
          </p:cNvPr>
          <p:cNvSpPr/>
          <p:nvPr/>
        </p:nvSpPr>
        <p:spPr>
          <a:xfrm>
            <a:off x="1415836" y="5980944"/>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a:t>
            </a:r>
          </a:p>
          <a:p>
            <a:pPr algn="r"/>
            <a:r>
              <a:rPr lang="en-US" sz="900" dirty="0">
                <a:solidFill>
                  <a:schemeClr val="tx1"/>
                </a:solidFill>
              </a:rPr>
              <a:t>NSLW</a:t>
            </a:r>
            <a:endParaRPr lang="en-US" sz="700" dirty="0">
              <a:solidFill>
                <a:schemeClr val="tx1"/>
              </a:solidFill>
            </a:endParaRPr>
          </a:p>
        </p:txBody>
      </p:sp>
      <p:pic>
        <p:nvPicPr>
          <p:cNvPr id="26" name="Picture 25">
            <a:extLst>
              <a:ext uri="{FF2B5EF4-FFF2-40B4-BE49-F238E27FC236}">
                <a16:creationId xmlns:a16="http://schemas.microsoft.com/office/drawing/2014/main" id="{2B198695-F00F-0247-8F7E-625C4109DF1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30971" y="7734491"/>
            <a:ext cx="206634" cy="199988"/>
          </a:xfrm>
          <a:prstGeom prst="rect">
            <a:avLst/>
          </a:prstGeom>
        </p:spPr>
      </p:pic>
      <p:sp>
        <p:nvSpPr>
          <p:cNvPr id="27" name="Rectangle: Rounded Corners 26">
            <a:extLst>
              <a:ext uri="{FF2B5EF4-FFF2-40B4-BE49-F238E27FC236}">
                <a16:creationId xmlns:a16="http://schemas.microsoft.com/office/drawing/2014/main" id="{A9F70022-C3FA-5A9C-07B5-2E54CB8F1241}"/>
              </a:ext>
            </a:extLst>
          </p:cNvPr>
          <p:cNvSpPr/>
          <p:nvPr/>
        </p:nvSpPr>
        <p:spPr>
          <a:xfrm>
            <a:off x="1393318" y="7668167"/>
            <a:ext cx="927968" cy="299722"/>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 BiteScience LTO</a:t>
            </a:r>
            <a:endParaRPr lang="en-US" sz="700" dirty="0">
              <a:solidFill>
                <a:schemeClr val="tx1"/>
              </a:solidFill>
            </a:endParaRPr>
          </a:p>
        </p:txBody>
      </p:sp>
      <p:sp>
        <p:nvSpPr>
          <p:cNvPr id="28" name="Rectangle: Rounded Corners 27">
            <a:extLst>
              <a:ext uri="{FF2B5EF4-FFF2-40B4-BE49-F238E27FC236}">
                <a16:creationId xmlns:a16="http://schemas.microsoft.com/office/drawing/2014/main" id="{CE0770C9-6F1C-2876-E225-9420ADED995E}"/>
              </a:ext>
            </a:extLst>
          </p:cNvPr>
          <p:cNvSpPr/>
          <p:nvPr/>
        </p:nvSpPr>
        <p:spPr>
          <a:xfrm>
            <a:off x="6488433" y="8258096"/>
            <a:ext cx="1009609" cy="1494317"/>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Promote </a:t>
            </a:r>
          </a:p>
          <a:p>
            <a:pPr algn="r"/>
            <a:r>
              <a:rPr lang="en-US" sz="1200" b="1" dirty="0">
                <a:solidFill>
                  <a:schemeClr val="tx1"/>
                </a:solidFill>
              </a:rPr>
              <a:t>&amp; Tell</a:t>
            </a:r>
          </a:p>
          <a:p>
            <a:pPr algn="r"/>
            <a:r>
              <a:rPr lang="en-US" sz="1200" b="1" dirty="0">
                <a:solidFill>
                  <a:schemeClr val="tx1"/>
                </a:solidFill>
              </a:rPr>
              <a:t>Your Story</a:t>
            </a:r>
          </a:p>
          <a:p>
            <a:pPr algn="r"/>
            <a:r>
              <a:rPr lang="en-US" sz="1000" b="1" i="1" dirty="0">
                <a:solidFill>
                  <a:schemeClr val="tx1"/>
                </a:solidFill>
              </a:rPr>
              <a:t>SOCIAL MEDIA TIP: </a:t>
            </a:r>
            <a:r>
              <a:rPr lang="en-US" sz="1000" i="1" dirty="0">
                <a:solidFill>
                  <a:schemeClr val="tx1"/>
                </a:solidFill>
              </a:rPr>
              <a:t>Try to post at least 2x per week. </a:t>
            </a:r>
            <a:endParaRPr lang="en-US" sz="1050" i="1" dirty="0">
              <a:solidFill>
                <a:schemeClr val="tx1"/>
              </a:solidFill>
            </a:endParaRPr>
          </a:p>
        </p:txBody>
      </p:sp>
      <p:pic>
        <p:nvPicPr>
          <p:cNvPr id="29" name="Picture 28">
            <a:extLst>
              <a:ext uri="{FF2B5EF4-FFF2-40B4-BE49-F238E27FC236}">
                <a16:creationId xmlns:a16="http://schemas.microsoft.com/office/drawing/2014/main" id="{AC7DF1EA-8E6D-573A-8EE2-FD1A8C3351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58048" y="8417684"/>
            <a:ext cx="206634" cy="199988"/>
          </a:xfrm>
          <a:prstGeom prst="rect">
            <a:avLst/>
          </a:prstGeom>
        </p:spPr>
      </p:pic>
      <p:pic>
        <p:nvPicPr>
          <p:cNvPr id="30" name="Picture 29">
            <a:extLst>
              <a:ext uri="{FF2B5EF4-FFF2-40B4-BE49-F238E27FC236}">
                <a16:creationId xmlns:a16="http://schemas.microsoft.com/office/drawing/2014/main" id="{58F9CF02-EE77-0F25-9ABF-7DEDF21B73A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46684" y="4339872"/>
            <a:ext cx="206634" cy="199988"/>
          </a:xfrm>
          <a:prstGeom prst="rect">
            <a:avLst/>
          </a:prstGeom>
        </p:spPr>
      </p:pic>
      <p:sp>
        <p:nvSpPr>
          <p:cNvPr id="33" name="Rectangle: Rounded Corners 32">
            <a:extLst>
              <a:ext uri="{FF2B5EF4-FFF2-40B4-BE49-F238E27FC236}">
                <a16:creationId xmlns:a16="http://schemas.microsoft.com/office/drawing/2014/main" id="{523C72FD-54C3-3B5A-EE8C-ED54AAFC9E6A}"/>
              </a:ext>
            </a:extLst>
          </p:cNvPr>
          <p:cNvSpPr/>
          <p:nvPr/>
        </p:nvSpPr>
        <p:spPr>
          <a:xfrm>
            <a:off x="1409031" y="4274584"/>
            <a:ext cx="927968" cy="29868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a:t>
            </a:r>
            <a:endParaRPr lang="en-US" sz="700" i="1" dirty="0">
              <a:solidFill>
                <a:schemeClr val="tx1"/>
              </a:solidFill>
            </a:endParaRPr>
          </a:p>
        </p:txBody>
      </p:sp>
      <p:pic>
        <p:nvPicPr>
          <p:cNvPr id="34" name="Picture 33">
            <a:extLst>
              <a:ext uri="{FF2B5EF4-FFF2-40B4-BE49-F238E27FC236}">
                <a16:creationId xmlns:a16="http://schemas.microsoft.com/office/drawing/2014/main" id="{A040FAE9-397F-118F-AB50-7BAE83BC776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72945" y="6042369"/>
            <a:ext cx="206634" cy="199988"/>
          </a:xfrm>
          <a:prstGeom prst="rect">
            <a:avLst/>
          </a:prstGeom>
        </p:spPr>
      </p:pic>
      <p:sp>
        <p:nvSpPr>
          <p:cNvPr id="35" name="Rectangle: Rounded Corners 34">
            <a:extLst>
              <a:ext uri="{FF2B5EF4-FFF2-40B4-BE49-F238E27FC236}">
                <a16:creationId xmlns:a16="http://schemas.microsoft.com/office/drawing/2014/main" id="{FE2DFC25-402A-ECF4-511D-7E497310F254}"/>
              </a:ext>
            </a:extLst>
          </p:cNvPr>
          <p:cNvSpPr/>
          <p:nvPr/>
        </p:nvSpPr>
        <p:spPr>
          <a:xfrm>
            <a:off x="4435292" y="5833092"/>
            <a:ext cx="927968" cy="442675"/>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Farm to School / Food Day</a:t>
            </a:r>
            <a:endParaRPr lang="en-US" sz="700" dirty="0">
              <a:solidFill>
                <a:schemeClr val="tx1"/>
              </a:solidFill>
            </a:endParaRPr>
          </a:p>
        </p:txBody>
      </p:sp>
      <p:sp>
        <p:nvSpPr>
          <p:cNvPr id="46" name="Rectangle: Rounded Corners 45">
            <a:extLst>
              <a:ext uri="{FF2B5EF4-FFF2-40B4-BE49-F238E27FC236}">
                <a16:creationId xmlns:a16="http://schemas.microsoft.com/office/drawing/2014/main" id="{DBB9A351-A08A-DEA4-0970-54E582B68017}"/>
              </a:ext>
            </a:extLst>
          </p:cNvPr>
          <p:cNvSpPr/>
          <p:nvPr/>
        </p:nvSpPr>
        <p:spPr>
          <a:xfrm>
            <a:off x="4415467" y="7686206"/>
            <a:ext cx="927968" cy="289604"/>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 Farm to School</a:t>
            </a:r>
            <a:endParaRPr lang="en-US" sz="700" dirty="0">
              <a:solidFill>
                <a:schemeClr val="tx1"/>
              </a:solidFill>
            </a:endParaRPr>
          </a:p>
        </p:txBody>
      </p:sp>
      <p:pic>
        <p:nvPicPr>
          <p:cNvPr id="47" name="Picture 46">
            <a:extLst>
              <a:ext uri="{FF2B5EF4-FFF2-40B4-BE49-F238E27FC236}">
                <a16:creationId xmlns:a16="http://schemas.microsoft.com/office/drawing/2014/main" id="{046E8785-9327-6B5C-7B08-11708A4274C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50689" y="7761664"/>
            <a:ext cx="206634" cy="199988"/>
          </a:xfrm>
          <a:prstGeom prst="rect">
            <a:avLst/>
          </a:prstGeom>
        </p:spPr>
      </p:pic>
      <p:pic>
        <p:nvPicPr>
          <p:cNvPr id="49" name="Picture 48">
            <a:extLst>
              <a:ext uri="{FF2B5EF4-FFF2-40B4-BE49-F238E27FC236}">
                <a16:creationId xmlns:a16="http://schemas.microsoft.com/office/drawing/2014/main" id="{EDB9D6E5-F3D0-4E02-CD25-FB4C750B636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69266" y="9376289"/>
            <a:ext cx="206634" cy="199988"/>
          </a:xfrm>
          <a:prstGeom prst="rect">
            <a:avLst/>
          </a:prstGeom>
        </p:spPr>
      </p:pic>
      <p:sp>
        <p:nvSpPr>
          <p:cNvPr id="50" name="Rectangle: Rounded Corners 49">
            <a:extLst>
              <a:ext uri="{FF2B5EF4-FFF2-40B4-BE49-F238E27FC236}">
                <a16:creationId xmlns:a16="http://schemas.microsoft.com/office/drawing/2014/main" id="{5642078C-A26A-E21A-5D3E-8D72D3654870}"/>
              </a:ext>
            </a:extLst>
          </p:cNvPr>
          <p:cNvSpPr/>
          <p:nvPr/>
        </p:nvSpPr>
        <p:spPr>
          <a:xfrm>
            <a:off x="4431613" y="9258991"/>
            <a:ext cx="927968" cy="350695"/>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Halloween Celebration</a:t>
            </a:r>
            <a:endParaRPr lang="en-US" sz="700" i="1" dirty="0">
              <a:solidFill>
                <a:schemeClr val="tx1"/>
              </a:solidFill>
            </a:endParaRPr>
          </a:p>
        </p:txBody>
      </p:sp>
    </p:spTree>
    <p:extLst>
      <p:ext uri="{BB962C8B-B14F-4D97-AF65-F5344CB8AC3E}">
        <p14:creationId xmlns:p14="http://schemas.microsoft.com/office/powerpoint/2010/main" val="69210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39527-2722-6486-4F6C-352C32BB8D68}"/>
              </a:ext>
            </a:extLst>
          </p:cNvPr>
          <p:cNvSpPr txBox="1"/>
          <p:nvPr/>
        </p:nvSpPr>
        <p:spPr>
          <a:xfrm>
            <a:off x="1201782" y="1854670"/>
            <a:ext cx="6317953" cy="1938992"/>
          </a:xfrm>
          <a:prstGeom prst="rect">
            <a:avLst/>
          </a:prstGeom>
          <a:noFill/>
        </p:spPr>
        <p:txBody>
          <a:bodyPr wrap="square" rtlCol="0">
            <a:spAutoFit/>
          </a:bodyPr>
          <a:lstStyle/>
          <a:p>
            <a:r>
              <a:rPr lang="en-US" sz="1100" dirty="0"/>
              <a:t>Our </a:t>
            </a:r>
            <a:r>
              <a:rPr lang="en-US" sz="1100" b="1" dirty="0"/>
              <a:t>BiteScience </a:t>
            </a:r>
            <a:r>
              <a:rPr lang="en-US" sz="1100" dirty="0"/>
              <a:t>topic for November focuses on National Gratitude Month. Gratitude and the response it causes in your body helps bring down blood pressure, heart rate and breathing to help with overall relaxation.</a:t>
            </a:r>
          </a:p>
          <a:p>
            <a:endParaRPr lang="en-US" sz="700" b="1" dirty="0"/>
          </a:p>
          <a:p>
            <a:r>
              <a:rPr lang="en-US" sz="1100" b="1" dirty="0"/>
              <a:t>WELLNESS EDUCATION: </a:t>
            </a:r>
            <a:r>
              <a:rPr lang="en-US" sz="1100" dirty="0"/>
              <a:t>Have an Attitude of GRATITUDE</a:t>
            </a:r>
          </a:p>
          <a:p>
            <a:r>
              <a:rPr lang="en-US" sz="1100" b="1" dirty="0"/>
              <a:t>MONTHLY FOUCS INGREIDENTS: </a:t>
            </a:r>
            <a:r>
              <a:rPr lang="en-US" sz="1100" dirty="0"/>
              <a:t>Cranberries, Sweet Potatoes, Potatoes</a:t>
            </a:r>
          </a:p>
          <a:p>
            <a:endParaRPr lang="en-US" sz="700" b="1" dirty="0"/>
          </a:p>
          <a:p>
            <a:r>
              <a:rPr lang="en-US" sz="1100" b="1" dirty="0"/>
              <a:t>FEATURED RECIPE: </a:t>
            </a:r>
            <a:r>
              <a:rPr lang="en-US" sz="1100" dirty="0"/>
              <a:t>Pumpkin Penne Alfredo (SR5431)</a:t>
            </a:r>
          </a:p>
          <a:p>
            <a:r>
              <a:rPr lang="en-US" sz="1100" b="1" dirty="0"/>
              <a:t>ANATOMY OF TASTE FLAVOR BOOST: </a:t>
            </a:r>
            <a:r>
              <a:rPr lang="en-US" sz="1100" dirty="0"/>
              <a:t>Sunflower Seed Gremolata (Crunchy/Savory) (SR5623)</a:t>
            </a:r>
          </a:p>
          <a:p>
            <a:endParaRPr lang="en-US" sz="700" dirty="0"/>
          </a:p>
          <a:p>
            <a:r>
              <a:rPr lang="en-US" sz="1100" b="1" dirty="0"/>
              <a:t>CLASSROOM ACTIVITY: </a:t>
            </a:r>
            <a:r>
              <a:rPr lang="en-US" sz="1100" dirty="0"/>
              <a:t>Bog to Bite: A Berry Big Adventure</a:t>
            </a:r>
          </a:p>
          <a:p>
            <a:r>
              <a:rPr lang="en-US" sz="1100" b="1" dirty="0"/>
              <a:t>PARENT BLOG FOR DISTRIBUTION: </a:t>
            </a:r>
            <a:r>
              <a:rPr lang="en-US" sz="1100" dirty="0"/>
              <a:t>Modeling Gratitude</a:t>
            </a:r>
          </a:p>
        </p:txBody>
      </p:sp>
      <p:sp>
        <p:nvSpPr>
          <p:cNvPr id="3" name="TextBox 2">
            <a:extLst>
              <a:ext uri="{FF2B5EF4-FFF2-40B4-BE49-F238E27FC236}">
                <a16:creationId xmlns:a16="http://schemas.microsoft.com/office/drawing/2014/main" id="{CCC7AB85-292C-538C-C002-F7DC9715CEEF}"/>
              </a:ext>
            </a:extLst>
          </p:cNvPr>
          <p:cNvSpPr txBox="1"/>
          <p:nvPr/>
        </p:nvSpPr>
        <p:spPr>
          <a:xfrm>
            <a:off x="1201783" y="5315181"/>
            <a:ext cx="1952234" cy="900246"/>
          </a:xfrm>
          <a:prstGeom prst="rect">
            <a:avLst/>
          </a:prstGeom>
          <a:noFill/>
        </p:spPr>
        <p:txBody>
          <a:bodyPr wrap="square" rtlCol="0">
            <a:spAutoFit/>
          </a:bodyPr>
          <a:lstStyle/>
          <a:p>
            <a:r>
              <a:rPr lang="en-US" sz="1050" b="1" dirty="0"/>
              <a:t>FRESH PICK</a:t>
            </a:r>
          </a:p>
          <a:p>
            <a:r>
              <a:rPr lang="en-US" sz="1050" i="1" dirty="0"/>
              <a:t>Minimum 2x per month</a:t>
            </a:r>
          </a:p>
          <a:p>
            <a:r>
              <a:rPr lang="en-US" sz="1050" dirty="0"/>
              <a:t>Cranberries (SR1889/SR1727)</a:t>
            </a:r>
          </a:p>
          <a:p>
            <a:r>
              <a:rPr lang="en-US" sz="1050" dirty="0"/>
              <a:t>Sweet Potatoes (SR2277)</a:t>
            </a:r>
          </a:p>
          <a:p>
            <a:r>
              <a:rPr lang="en-US" sz="1050" dirty="0"/>
              <a:t>Potatoes (SR2609)</a:t>
            </a:r>
          </a:p>
        </p:txBody>
      </p:sp>
      <p:pic>
        <p:nvPicPr>
          <p:cNvPr id="4" name="Picture 3" descr="A colorful logo with text and icons&#10;&#10;AI-generated content may be incorrect.">
            <a:extLst>
              <a:ext uri="{FF2B5EF4-FFF2-40B4-BE49-F238E27FC236}">
                <a16:creationId xmlns:a16="http://schemas.microsoft.com/office/drawing/2014/main" id="{685C694A-D34A-29D6-3108-A53E0AF9D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1" y="1854670"/>
            <a:ext cx="796842" cy="796842"/>
          </a:xfrm>
          <a:prstGeom prst="rect">
            <a:avLst/>
          </a:prstGeom>
        </p:spPr>
      </p:pic>
      <p:sp>
        <p:nvSpPr>
          <p:cNvPr id="5" name="TextBox 4">
            <a:extLst>
              <a:ext uri="{FF2B5EF4-FFF2-40B4-BE49-F238E27FC236}">
                <a16:creationId xmlns:a16="http://schemas.microsoft.com/office/drawing/2014/main" id="{0A6B0B1B-9209-8146-84A9-5AF14C99F498}"/>
              </a:ext>
            </a:extLst>
          </p:cNvPr>
          <p:cNvSpPr txBox="1"/>
          <p:nvPr/>
        </p:nvSpPr>
        <p:spPr>
          <a:xfrm>
            <a:off x="4206240" y="5343009"/>
            <a:ext cx="3254734" cy="2177519"/>
          </a:xfrm>
          <a:prstGeom prst="rect">
            <a:avLst/>
          </a:prstGeom>
          <a:noFill/>
        </p:spPr>
        <p:txBody>
          <a:bodyPr wrap="square" rtlCol="0">
            <a:spAutoFit/>
          </a:bodyPr>
          <a:lstStyle/>
          <a:p>
            <a:r>
              <a:rPr lang="en-US" sz="1050" b="1" dirty="0"/>
              <a:t>FOOD DAYS</a:t>
            </a:r>
          </a:p>
          <a:p>
            <a:r>
              <a:rPr lang="en-US" sz="1050" b="1" dirty="0"/>
              <a:t>Recommended: </a:t>
            </a:r>
          </a:p>
          <a:p>
            <a:r>
              <a:rPr lang="en-US" sz="1050" dirty="0"/>
              <a:t>11/6 National Nacho Day – Feature your school’s favorite nachos</a:t>
            </a:r>
          </a:p>
          <a:p>
            <a:endParaRPr lang="en-US" sz="1000" b="1" dirty="0"/>
          </a:p>
          <a:p>
            <a:r>
              <a:rPr lang="en-US" sz="1050" b="1" dirty="0"/>
              <a:t>Other Food Days:</a:t>
            </a:r>
          </a:p>
          <a:p>
            <a:r>
              <a:rPr lang="en-US" sz="1050" dirty="0"/>
              <a:t>11/3 National Sandwich Day – Feature your school's favorite sandwich</a:t>
            </a:r>
          </a:p>
          <a:p>
            <a:endParaRPr lang="en-US" sz="1050" dirty="0"/>
          </a:p>
          <a:p>
            <a:r>
              <a:rPr lang="en-US" sz="1050" b="1" dirty="0"/>
              <a:t>Holiday Meal</a:t>
            </a:r>
          </a:p>
          <a:p>
            <a:r>
              <a:rPr lang="en-US" sz="1050" dirty="0"/>
              <a:t>Feature a holiday meal prior to Thanksgiving. Multiple recipes available to support based on preferences. </a:t>
            </a:r>
          </a:p>
          <a:p>
            <a:endParaRPr lang="en-US" sz="1000" b="1" dirty="0"/>
          </a:p>
        </p:txBody>
      </p:sp>
      <p:sp>
        <p:nvSpPr>
          <p:cNvPr id="6" name="TextBox 5">
            <a:extLst>
              <a:ext uri="{FF2B5EF4-FFF2-40B4-BE49-F238E27FC236}">
                <a16:creationId xmlns:a16="http://schemas.microsoft.com/office/drawing/2014/main" id="{B0A0EA93-1C3F-6AC1-80C7-56F9AD369C09}"/>
              </a:ext>
            </a:extLst>
          </p:cNvPr>
          <p:cNvSpPr txBox="1"/>
          <p:nvPr/>
        </p:nvSpPr>
        <p:spPr>
          <a:xfrm>
            <a:off x="1201783" y="3902213"/>
            <a:ext cx="6008914" cy="1446550"/>
          </a:xfrm>
          <a:prstGeom prst="rect">
            <a:avLst/>
          </a:prstGeom>
          <a:noFill/>
        </p:spPr>
        <p:txBody>
          <a:bodyPr wrap="square" rtlCol="0">
            <a:spAutoFit/>
          </a:bodyPr>
          <a:lstStyle/>
          <a:p>
            <a:r>
              <a:rPr lang="en-US" sz="1100" b="1" dirty="0"/>
              <a:t>SCRATCH-MADE SECONDARY LTO MENU FEATURES </a:t>
            </a:r>
            <a:r>
              <a:rPr lang="en-US" sz="1100" dirty="0"/>
              <a:t>are intended to create excitement and trial of new flavor profiles for secondary students. These recipes can be used in elementary as well. </a:t>
            </a:r>
            <a:endParaRPr lang="en-US" sz="1100" b="1" dirty="0"/>
          </a:p>
          <a:p>
            <a:endParaRPr lang="en-US" sz="1100" b="1" dirty="0"/>
          </a:p>
          <a:p>
            <a:r>
              <a:rPr lang="en-US" sz="1100" b="1" dirty="0"/>
              <a:t>DELI/FAST TAKES: </a:t>
            </a:r>
            <a:r>
              <a:rPr lang="en-US" sz="1100" dirty="0"/>
              <a:t>Spicy Turkey Sub (SR5440)</a:t>
            </a:r>
          </a:p>
          <a:p>
            <a:r>
              <a:rPr lang="en-US" sz="1100" b="1" dirty="0"/>
              <a:t>PIZZA: </a:t>
            </a:r>
            <a:r>
              <a:rPr lang="en-US" sz="1100" dirty="0"/>
              <a:t>Pumpkin Alfredo Pizza (SR5452)</a:t>
            </a:r>
          </a:p>
          <a:p>
            <a:r>
              <a:rPr lang="en-US" sz="1100" b="1" dirty="0"/>
              <a:t>GRILL: </a:t>
            </a:r>
            <a:r>
              <a:rPr lang="en-US" sz="1100" dirty="0"/>
              <a:t>Sunbutter &amp; Jalapeno Cheddar Burger (SR5460)</a:t>
            </a:r>
          </a:p>
          <a:p>
            <a:endParaRPr lang="en-US" sz="1100" dirty="0"/>
          </a:p>
        </p:txBody>
      </p:sp>
      <p:pic>
        <p:nvPicPr>
          <p:cNvPr id="9" name="Picture 8" descr="A blue circle with white outline of a chef hat&#10;&#10;AI-generated content may be incorrect.">
            <a:extLst>
              <a:ext uri="{FF2B5EF4-FFF2-40B4-BE49-F238E27FC236}">
                <a16:creationId xmlns:a16="http://schemas.microsoft.com/office/drawing/2014/main" id="{A8F59972-1CD7-E508-1C6D-92E8628DA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1" y="3902213"/>
            <a:ext cx="796842" cy="796842"/>
          </a:xfrm>
          <a:prstGeom prst="rect">
            <a:avLst/>
          </a:prstGeom>
        </p:spPr>
      </p:pic>
      <p:sp>
        <p:nvSpPr>
          <p:cNvPr id="11" name="Rectangle 10">
            <a:extLst>
              <a:ext uri="{FF2B5EF4-FFF2-40B4-BE49-F238E27FC236}">
                <a16:creationId xmlns:a16="http://schemas.microsoft.com/office/drawing/2014/main" id="{383A60FC-90B7-4A56-5A36-62F34B9791C9}"/>
              </a:ext>
            </a:extLst>
          </p:cNvPr>
          <p:cNvSpPr/>
          <p:nvPr/>
        </p:nvSpPr>
        <p:spPr>
          <a:xfrm>
            <a:off x="240631" y="7867729"/>
            <a:ext cx="7291137" cy="1338740"/>
          </a:xfrm>
          <a:prstGeom prst="rect">
            <a:avLst/>
          </a:prstGeom>
          <a:solidFill>
            <a:srgbClr val="7EAA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973021A-8469-EDEF-A67C-8A9D9C3C181A}"/>
              </a:ext>
            </a:extLst>
          </p:cNvPr>
          <p:cNvSpPr/>
          <p:nvPr/>
        </p:nvSpPr>
        <p:spPr>
          <a:xfrm>
            <a:off x="102267" y="7923529"/>
            <a:ext cx="7543800" cy="275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8C210C7-69E6-C9B6-0CA7-0B839282DA89}"/>
              </a:ext>
            </a:extLst>
          </p:cNvPr>
          <p:cNvSpPr txBox="1"/>
          <p:nvPr/>
        </p:nvSpPr>
        <p:spPr>
          <a:xfrm>
            <a:off x="240631" y="7921906"/>
            <a:ext cx="7279105" cy="276999"/>
          </a:xfrm>
          <a:prstGeom prst="rect">
            <a:avLst/>
          </a:prstGeom>
          <a:noFill/>
        </p:spPr>
        <p:txBody>
          <a:bodyPr wrap="square" rtlCol="0">
            <a:spAutoFit/>
          </a:bodyPr>
          <a:lstStyle/>
          <a:p>
            <a:r>
              <a:rPr lang="en-US" sz="1200" b="1" dirty="0"/>
              <a:t>INDEPENDENT SCHOOLS ONLY </a:t>
            </a:r>
            <a:r>
              <a:rPr lang="en-US" sz="1200" dirty="0"/>
              <a:t>(</a:t>
            </a:r>
            <a:r>
              <a:rPr lang="en-US" sz="1200" i="1" dirty="0"/>
              <a:t>DRIVE recipes available in supporting spreadsheet)</a:t>
            </a:r>
          </a:p>
        </p:txBody>
      </p:sp>
      <p:sp>
        <p:nvSpPr>
          <p:cNvPr id="14" name="TextBox 13">
            <a:extLst>
              <a:ext uri="{FF2B5EF4-FFF2-40B4-BE49-F238E27FC236}">
                <a16:creationId xmlns:a16="http://schemas.microsoft.com/office/drawing/2014/main" id="{DF1D37A3-6DB5-E5D3-76B5-6D7AF6B1DF74}"/>
              </a:ext>
            </a:extLst>
          </p:cNvPr>
          <p:cNvSpPr txBox="1"/>
          <p:nvPr/>
        </p:nvSpPr>
        <p:spPr>
          <a:xfrm>
            <a:off x="404942" y="8737750"/>
            <a:ext cx="2232242" cy="461665"/>
          </a:xfrm>
          <a:prstGeom prst="rect">
            <a:avLst/>
          </a:prstGeom>
          <a:noFill/>
        </p:spPr>
        <p:txBody>
          <a:bodyPr wrap="square" rtlCol="0">
            <a:spAutoFit/>
          </a:bodyPr>
          <a:lstStyle/>
          <a:p>
            <a:r>
              <a:rPr lang="en-US" sz="1200" b="1" dirty="0"/>
              <a:t>BOARDERS EXPERIENCE</a:t>
            </a:r>
          </a:p>
          <a:p>
            <a:r>
              <a:rPr lang="en-US" sz="1200" dirty="0"/>
              <a:t>Thanksgiving Dinner</a:t>
            </a:r>
          </a:p>
        </p:txBody>
      </p:sp>
      <p:sp>
        <p:nvSpPr>
          <p:cNvPr id="15" name="TextBox 14">
            <a:extLst>
              <a:ext uri="{FF2B5EF4-FFF2-40B4-BE49-F238E27FC236}">
                <a16:creationId xmlns:a16="http://schemas.microsoft.com/office/drawing/2014/main" id="{9FE19FEB-5269-7AC9-E0E0-D4F7526F7939}"/>
              </a:ext>
            </a:extLst>
          </p:cNvPr>
          <p:cNvSpPr txBox="1"/>
          <p:nvPr/>
        </p:nvSpPr>
        <p:spPr>
          <a:xfrm>
            <a:off x="2770079" y="8203133"/>
            <a:ext cx="2232242" cy="461665"/>
          </a:xfrm>
          <a:prstGeom prst="rect">
            <a:avLst/>
          </a:prstGeom>
          <a:noFill/>
        </p:spPr>
        <p:txBody>
          <a:bodyPr wrap="square" rtlCol="0">
            <a:spAutoFit/>
          </a:bodyPr>
          <a:lstStyle/>
          <a:p>
            <a:r>
              <a:rPr lang="en-US" sz="1200" b="1" dirty="0"/>
              <a:t>FOOD DAY</a:t>
            </a:r>
          </a:p>
          <a:p>
            <a:r>
              <a:rPr lang="en-US" sz="1200" dirty="0"/>
              <a:t>11/6 National Nacho Day</a:t>
            </a:r>
          </a:p>
        </p:txBody>
      </p:sp>
      <p:sp>
        <p:nvSpPr>
          <p:cNvPr id="16" name="TextBox 15">
            <a:extLst>
              <a:ext uri="{FF2B5EF4-FFF2-40B4-BE49-F238E27FC236}">
                <a16:creationId xmlns:a16="http://schemas.microsoft.com/office/drawing/2014/main" id="{4146E3BD-5577-46B4-A417-B19C541F22D9}"/>
              </a:ext>
            </a:extLst>
          </p:cNvPr>
          <p:cNvSpPr txBox="1"/>
          <p:nvPr/>
        </p:nvSpPr>
        <p:spPr>
          <a:xfrm>
            <a:off x="404942" y="8241424"/>
            <a:ext cx="2232242" cy="461665"/>
          </a:xfrm>
          <a:prstGeom prst="rect">
            <a:avLst/>
          </a:prstGeom>
          <a:noFill/>
        </p:spPr>
        <p:txBody>
          <a:bodyPr wrap="square" rtlCol="0">
            <a:spAutoFit/>
          </a:bodyPr>
          <a:lstStyle/>
          <a:p>
            <a:r>
              <a:rPr lang="en-US" sz="1200" b="1" dirty="0"/>
              <a:t>FRESH PICK – TRIED IT</a:t>
            </a:r>
          </a:p>
          <a:p>
            <a:r>
              <a:rPr lang="en-US" sz="1200" dirty="0"/>
              <a:t>Sweet Potato</a:t>
            </a:r>
          </a:p>
        </p:txBody>
      </p:sp>
      <p:sp>
        <p:nvSpPr>
          <p:cNvPr id="17" name="TextBox 16">
            <a:extLst>
              <a:ext uri="{FF2B5EF4-FFF2-40B4-BE49-F238E27FC236}">
                <a16:creationId xmlns:a16="http://schemas.microsoft.com/office/drawing/2014/main" id="{837189E4-984B-CC4D-663B-84B1FC20A135}"/>
              </a:ext>
            </a:extLst>
          </p:cNvPr>
          <p:cNvSpPr txBox="1"/>
          <p:nvPr/>
        </p:nvSpPr>
        <p:spPr>
          <a:xfrm>
            <a:off x="1201782" y="6257458"/>
            <a:ext cx="2684417" cy="907941"/>
          </a:xfrm>
          <a:prstGeom prst="rect">
            <a:avLst/>
          </a:prstGeom>
          <a:noFill/>
        </p:spPr>
        <p:txBody>
          <a:bodyPr wrap="square" rtlCol="0">
            <a:spAutoFit/>
          </a:bodyPr>
          <a:lstStyle/>
          <a:p>
            <a:r>
              <a:rPr lang="en-US" sz="1050" b="1" dirty="0"/>
              <a:t>HOLIDAYS &amp; CELEBRATIONS</a:t>
            </a:r>
          </a:p>
          <a:p>
            <a:r>
              <a:rPr lang="en-US" sz="1050" dirty="0"/>
              <a:t>11/11 Veterans Day</a:t>
            </a:r>
          </a:p>
          <a:p>
            <a:r>
              <a:rPr lang="en-US" sz="1050" dirty="0"/>
              <a:t>11/27 Thanksgiving </a:t>
            </a:r>
          </a:p>
          <a:p>
            <a:r>
              <a:rPr lang="en-US" sz="1050" dirty="0"/>
              <a:t>Native American Alaskan Native Heritage Month</a:t>
            </a:r>
          </a:p>
        </p:txBody>
      </p:sp>
      <p:pic>
        <p:nvPicPr>
          <p:cNvPr id="18" name="Picture 17">
            <a:extLst>
              <a:ext uri="{FF2B5EF4-FFF2-40B4-BE49-F238E27FC236}">
                <a16:creationId xmlns:a16="http://schemas.microsoft.com/office/drawing/2014/main" id="{7A3D5CF3-8E73-E567-22B5-5E7A25B0989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45538" y="6356559"/>
            <a:ext cx="715645" cy="405045"/>
          </a:xfrm>
          <a:prstGeom prst="rect">
            <a:avLst/>
          </a:prstGeom>
        </p:spPr>
      </p:pic>
      <p:sp>
        <p:nvSpPr>
          <p:cNvPr id="19" name="TextBox 18">
            <a:extLst>
              <a:ext uri="{FF2B5EF4-FFF2-40B4-BE49-F238E27FC236}">
                <a16:creationId xmlns:a16="http://schemas.microsoft.com/office/drawing/2014/main" id="{CF488DB2-67A2-3D05-2A2B-CD466C48118D}"/>
              </a:ext>
            </a:extLst>
          </p:cNvPr>
          <p:cNvSpPr txBox="1"/>
          <p:nvPr/>
        </p:nvSpPr>
        <p:spPr>
          <a:xfrm>
            <a:off x="5166632" y="8203133"/>
            <a:ext cx="2232242" cy="461665"/>
          </a:xfrm>
          <a:prstGeom prst="rect">
            <a:avLst/>
          </a:prstGeom>
          <a:noFill/>
        </p:spPr>
        <p:txBody>
          <a:bodyPr wrap="square" rtlCol="0">
            <a:spAutoFit/>
          </a:bodyPr>
          <a:lstStyle/>
          <a:p>
            <a:r>
              <a:rPr lang="en-US" sz="1200" b="1" dirty="0"/>
              <a:t>FOOD MONTH</a:t>
            </a:r>
          </a:p>
          <a:p>
            <a:r>
              <a:rPr lang="en-US" sz="1200" dirty="0"/>
              <a:t>National Pepper Month</a:t>
            </a:r>
          </a:p>
        </p:txBody>
      </p:sp>
      <p:sp>
        <p:nvSpPr>
          <p:cNvPr id="20" name="TextBox 19">
            <a:extLst>
              <a:ext uri="{FF2B5EF4-FFF2-40B4-BE49-F238E27FC236}">
                <a16:creationId xmlns:a16="http://schemas.microsoft.com/office/drawing/2014/main" id="{1CA4C1CB-3251-37CD-9B03-C6CFDEE23A4C}"/>
              </a:ext>
            </a:extLst>
          </p:cNvPr>
          <p:cNvSpPr txBox="1"/>
          <p:nvPr/>
        </p:nvSpPr>
        <p:spPr>
          <a:xfrm>
            <a:off x="1201782" y="7184429"/>
            <a:ext cx="2684417" cy="577081"/>
          </a:xfrm>
          <a:prstGeom prst="rect">
            <a:avLst/>
          </a:prstGeom>
          <a:noFill/>
        </p:spPr>
        <p:txBody>
          <a:bodyPr wrap="square" rtlCol="0">
            <a:spAutoFit/>
          </a:bodyPr>
          <a:lstStyle/>
          <a:p>
            <a:r>
              <a:rPr lang="en-US" sz="1050" b="1" dirty="0"/>
              <a:t>STUDENT EXPERIENCE MOMENTS</a:t>
            </a:r>
          </a:p>
          <a:p>
            <a:r>
              <a:rPr lang="en-US" sz="1050" dirty="0"/>
              <a:t>Vote &amp; Be Heard - Host a student voting event around menu preferences</a:t>
            </a:r>
          </a:p>
        </p:txBody>
      </p:sp>
      <p:pic>
        <p:nvPicPr>
          <p:cNvPr id="10" name="Picture 9">
            <a:extLst>
              <a:ext uri="{FF2B5EF4-FFF2-40B4-BE49-F238E27FC236}">
                <a16:creationId xmlns:a16="http://schemas.microsoft.com/office/drawing/2014/main" id="{ECA7E870-3010-2229-57AD-9EB40F221D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51484" y="5387325"/>
            <a:ext cx="654756" cy="654756"/>
          </a:xfrm>
          <a:prstGeom prst="rect">
            <a:avLst/>
          </a:prstGeom>
        </p:spPr>
      </p:pic>
      <p:pic>
        <p:nvPicPr>
          <p:cNvPr id="21" name="Picture 20">
            <a:extLst>
              <a:ext uri="{FF2B5EF4-FFF2-40B4-BE49-F238E27FC236}">
                <a16:creationId xmlns:a16="http://schemas.microsoft.com/office/drawing/2014/main" id="{C3E785DD-A36C-6362-E065-FE8BC9E15B4C}"/>
              </a:ext>
            </a:extLst>
          </p:cNvPr>
          <p:cNvPicPr>
            <a:picLocks noChangeAspect="1"/>
          </p:cNvPicPr>
          <p:nvPr/>
        </p:nvPicPr>
        <p:blipFill>
          <a:blip r:embed="rId6">
            <a:extLst>
              <a:ext uri="{28A0092B-C50C-407E-A947-70E740481C1C}">
                <a14:useLocalDpi xmlns:a14="http://schemas.microsoft.com/office/drawing/2010/main" val="0"/>
              </a:ext>
            </a:extLst>
          </a:blip>
          <a:srcRect t="686" b="-474"/>
          <a:stretch>
            <a:fillRect/>
          </a:stretch>
        </p:blipFill>
        <p:spPr>
          <a:xfrm>
            <a:off x="505618" y="5435773"/>
            <a:ext cx="597395" cy="596125"/>
          </a:xfrm>
          <a:prstGeom prst="rect">
            <a:avLst/>
          </a:prstGeom>
        </p:spPr>
      </p:pic>
      <p:pic>
        <p:nvPicPr>
          <p:cNvPr id="22" name="Picture 21" descr="A colorful striped sign with black text&#10;&#10;AI-generated content may be incorrect.">
            <a:extLst>
              <a:ext uri="{FF2B5EF4-FFF2-40B4-BE49-F238E27FC236}">
                <a16:creationId xmlns:a16="http://schemas.microsoft.com/office/drawing/2014/main" id="{3DAC7E4F-6535-E38D-2386-B4D3B3FD210C}"/>
              </a:ext>
            </a:extLst>
          </p:cNvPr>
          <p:cNvPicPr>
            <a:picLocks noChangeAspect="1"/>
          </p:cNvPicPr>
          <p:nvPr/>
        </p:nvPicPr>
        <p:blipFill>
          <a:blip r:embed="rId7">
            <a:extLst>
              <a:ext uri="{28A0092B-C50C-407E-A947-70E740481C1C}">
                <a14:useLocalDpi xmlns:a14="http://schemas.microsoft.com/office/drawing/2010/main" val="0"/>
              </a:ext>
            </a:extLst>
          </a:blip>
          <a:srcRect t="31582" b="31423"/>
          <a:stretch>
            <a:fillRect/>
          </a:stretch>
        </p:blipFill>
        <p:spPr>
          <a:xfrm>
            <a:off x="503708" y="7253924"/>
            <a:ext cx="657475" cy="243237"/>
          </a:xfrm>
          <a:prstGeom prst="rect">
            <a:avLst/>
          </a:prstGeom>
        </p:spPr>
      </p:pic>
      <p:pic>
        <p:nvPicPr>
          <p:cNvPr id="7" name="Picture 6">
            <a:extLst>
              <a:ext uri="{FF2B5EF4-FFF2-40B4-BE49-F238E27FC236}">
                <a16:creationId xmlns:a16="http://schemas.microsoft.com/office/drawing/2014/main" id="{C5F4DC20-6A00-0DFB-2039-54C214C6DEE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7866" y="3544558"/>
            <a:ext cx="206634" cy="199988"/>
          </a:xfrm>
          <a:prstGeom prst="rect">
            <a:avLst/>
          </a:prstGeom>
        </p:spPr>
      </p:pic>
      <p:sp>
        <p:nvSpPr>
          <p:cNvPr id="8" name="TextBox 7">
            <a:extLst>
              <a:ext uri="{FF2B5EF4-FFF2-40B4-BE49-F238E27FC236}">
                <a16:creationId xmlns:a16="http://schemas.microsoft.com/office/drawing/2014/main" id="{FB24EE3B-F7DD-AE59-433E-E18D88193F05}"/>
              </a:ext>
            </a:extLst>
          </p:cNvPr>
          <p:cNvSpPr txBox="1"/>
          <p:nvPr/>
        </p:nvSpPr>
        <p:spPr>
          <a:xfrm>
            <a:off x="605801" y="9282204"/>
            <a:ext cx="2303391" cy="646331"/>
          </a:xfrm>
          <a:prstGeom prst="rect">
            <a:avLst/>
          </a:prstGeom>
          <a:noFill/>
        </p:spPr>
        <p:txBody>
          <a:bodyPr wrap="square" rtlCol="0">
            <a:spAutoFit/>
          </a:bodyPr>
          <a:lstStyle/>
          <a:p>
            <a:r>
              <a:rPr lang="en-US" b="1" dirty="0"/>
              <a:t>DON’T FORGET TO</a:t>
            </a:r>
          </a:p>
          <a:p>
            <a:r>
              <a:rPr lang="en-US" b="1" dirty="0"/>
              <a:t>COMMUNICATE</a:t>
            </a:r>
          </a:p>
        </p:txBody>
      </p:sp>
      <p:pic>
        <p:nvPicPr>
          <p:cNvPr id="23" name="Picture 22">
            <a:extLst>
              <a:ext uri="{FF2B5EF4-FFF2-40B4-BE49-F238E27FC236}">
                <a16:creationId xmlns:a16="http://schemas.microsoft.com/office/drawing/2014/main" id="{3B3467CA-E264-1C05-F720-76C63B22C7A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11426" y="9426142"/>
            <a:ext cx="364098" cy="352388"/>
          </a:xfrm>
          <a:prstGeom prst="rect">
            <a:avLst/>
          </a:prstGeom>
        </p:spPr>
      </p:pic>
      <p:sp>
        <p:nvSpPr>
          <p:cNvPr id="24" name="TextBox 23">
            <a:extLst>
              <a:ext uri="{FF2B5EF4-FFF2-40B4-BE49-F238E27FC236}">
                <a16:creationId xmlns:a16="http://schemas.microsoft.com/office/drawing/2014/main" id="{0D4E8EBF-6880-F2FB-B636-5F4F2DCF0D7F}"/>
              </a:ext>
            </a:extLst>
          </p:cNvPr>
          <p:cNvSpPr txBox="1"/>
          <p:nvPr/>
        </p:nvSpPr>
        <p:spPr>
          <a:xfrm>
            <a:off x="2711317" y="9308774"/>
            <a:ext cx="4749657" cy="553998"/>
          </a:xfrm>
          <a:prstGeom prst="rect">
            <a:avLst/>
          </a:prstGeom>
          <a:solidFill>
            <a:srgbClr val="B0D7F4"/>
          </a:solidFill>
        </p:spPr>
        <p:txBody>
          <a:bodyPr wrap="square">
            <a:spAutoFit/>
          </a:bodyPr>
          <a:lstStyle/>
          <a:p>
            <a:r>
              <a:rPr lang="en-US" sz="1000" dirty="0"/>
              <a:t>Make sure to promote and tell your story! Reference the At School Social Media Calendar for monthly blog posts and supporting social media content to drive excitement and interest around the activities planned at your district. </a:t>
            </a:r>
          </a:p>
        </p:txBody>
      </p:sp>
    </p:spTree>
    <p:extLst>
      <p:ext uri="{BB962C8B-B14F-4D97-AF65-F5344CB8AC3E}">
        <p14:creationId xmlns:p14="http://schemas.microsoft.com/office/powerpoint/2010/main" val="290544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0C4B77-A822-2DE7-DE2A-2B1270773F92}"/>
              </a:ext>
            </a:extLst>
          </p:cNvPr>
          <p:cNvSpPr/>
          <p:nvPr/>
        </p:nvSpPr>
        <p:spPr>
          <a:xfrm>
            <a:off x="321368" y="1167192"/>
            <a:ext cx="7129664" cy="132219"/>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NATIVE AMERICAN ALASKAN NATIVE HERITAGE MONTH</a:t>
            </a:r>
          </a:p>
        </p:txBody>
      </p:sp>
      <p:pic>
        <p:nvPicPr>
          <p:cNvPr id="4" name="Picture 3" descr="A colorful logo with text and icons&#10;&#10;AI-generated content may be incorrect.">
            <a:extLst>
              <a:ext uri="{FF2B5EF4-FFF2-40B4-BE49-F238E27FC236}">
                <a16:creationId xmlns:a16="http://schemas.microsoft.com/office/drawing/2014/main" id="{5F382C78-FA6B-E99B-A1F1-5F7EB7391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578" y="1583820"/>
            <a:ext cx="347251" cy="347251"/>
          </a:xfrm>
          <a:prstGeom prst="rect">
            <a:avLst/>
          </a:prstGeom>
        </p:spPr>
      </p:pic>
      <p:cxnSp>
        <p:nvCxnSpPr>
          <p:cNvPr id="5" name="Straight Connector 4">
            <a:extLst>
              <a:ext uri="{FF2B5EF4-FFF2-40B4-BE49-F238E27FC236}">
                <a16:creationId xmlns:a16="http://schemas.microsoft.com/office/drawing/2014/main" id="{89C0A21F-FC94-777D-7D63-D2FC09C8D4C5}"/>
              </a:ext>
            </a:extLst>
          </p:cNvPr>
          <p:cNvCxnSpPr>
            <a:cxnSpLocks/>
          </p:cNvCxnSpPr>
          <p:nvPr/>
        </p:nvCxnSpPr>
        <p:spPr>
          <a:xfrm>
            <a:off x="6420676" y="1738891"/>
            <a:ext cx="1030356"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3606AFBB-3528-2FDE-47C7-40EBD4519126}"/>
              </a:ext>
            </a:extLst>
          </p:cNvPr>
          <p:cNvSpPr/>
          <p:nvPr/>
        </p:nvSpPr>
        <p:spPr>
          <a:xfrm>
            <a:off x="4573829" y="1619750"/>
            <a:ext cx="1846847" cy="347251"/>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Have an Attitude of GRATITUDE</a:t>
            </a:r>
          </a:p>
        </p:txBody>
      </p:sp>
      <p:cxnSp>
        <p:nvCxnSpPr>
          <p:cNvPr id="7" name="Straight Connector 6">
            <a:extLst>
              <a:ext uri="{FF2B5EF4-FFF2-40B4-BE49-F238E27FC236}">
                <a16:creationId xmlns:a16="http://schemas.microsoft.com/office/drawing/2014/main" id="{05EC423B-3980-3398-A6CE-181542DBFF58}"/>
              </a:ext>
            </a:extLst>
          </p:cNvPr>
          <p:cNvCxnSpPr>
            <a:cxnSpLocks/>
          </p:cNvCxnSpPr>
          <p:nvPr/>
        </p:nvCxnSpPr>
        <p:spPr>
          <a:xfrm>
            <a:off x="387303" y="3118185"/>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BF0DECF-48B5-ACFD-573D-AEEDC602754A}"/>
              </a:ext>
            </a:extLst>
          </p:cNvPr>
          <p:cNvCxnSpPr>
            <a:cxnSpLocks/>
          </p:cNvCxnSpPr>
          <p:nvPr/>
        </p:nvCxnSpPr>
        <p:spPr>
          <a:xfrm>
            <a:off x="321368" y="5965658"/>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4BED244-2C19-6672-E84C-ED9F6B3B22ED}"/>
              </a:ext>
            </a:extLst>
          </p:cNvPr>
          <p:cNvCxnSpPr>
            <a:cxnSpLocks/>
          </p:cNvCxnSpPr>
          <p:nvPr/>
        </p:nvCxnSpPr>
        <p:spPr>
          <a:xfrm>
            <a:off x="387303" y="7457685"/>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13BBE7B-42DC-8FE7-348F-DCF85B854E5F}"/>
              </a:ext>
            </a:extLst>
          </p:cNvPr>
          <p:cNvCxnSpPr>
            <a:cxnSpLocks/>
          </p:cNvCxnSpPr>
          <p:nvPr/>
        </p:nvCxnSpPr>
        <p:spPr>
          <a:xfrm>
            <a:off x="321368" y="4606091"/>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5359656-493B-D85E-70E1-7827833D3B46}"/>
              </a:ext>
            </a:extLst>
          </p:cNvPr>
          <p:cNvCxnSpPr>
            <a:cxnSpLocks/>
          </p:cNvCxnSpPr>
          <p:nvPr/>
        </p:nvCxnSpPr>
        <p:spPr>
          <a:xfrm>
            <a:off x="321368" y="8845543"/>
            <a:ext cx="1030356"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7A5F5E70-473E-FB54-15CA-A055BB0A4670}"/>
              </a:ext>
            </a:extLst>
          </p:cNvPr>
          <p:cNvSpPr/>
          <p:nvPr/>
        </p:nvSpPr>
        <p:spPr>
          <a:xfrm>
            <a:off x="975521" y="1359486"/>
            <a:ext cx="1925112" cy="1339718"/>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Month’s Suggestions:</a:t>
            </a:r>
          </a:p>
          <a:p>
            <a:pPr marL="171450" indent="-171450">
              <a:buFont typeface="Wingdings" panose="05000000000000000000" pitchFamily="2" charset="2"/>
              <a:buChar char="§"/>
            </a:pPr>
            <a:r>
              <a:rPr lang="en-US" sz="1050" dirty="0">
                <a:solidFill>
                  <a:schemeClr val="tx1"/>
                </a:solidFill>
              </a:rPr>
              <a:t>Cranberries</a:t>
            </a:r>
          </a:p>
          <a:p>
            <a:pPr marL="171450" indent="-171450">
              <a:buFont typeface="Wingdings" panose="05000000000000000000" pitchFamily="2" charset="2"/>
              <a:buChar char="§"/>
            </a:pPr>
            <a:r>
              <a:rPr lang="en-US" sz="1050" dirty="0">
                <a:solidFill>
                  <a:schemeClr val="tx1"/>
                </a:solidFill>
              </a:rPr>
              <a:t>Sweet Potatoes </a:t>
            </a:r>
          </a:p>
          <a:p>
            <a:pPr marL="171450" indent="-171450">
              <a:buFont typeface="Wingdings" panose="05000000000000000000" pitchFamily="2" charset="2"/>
              <a:buChar char="§"/>
            </a:pPr>
            <a:r>
              <a:rPr lang="en-US" sz="1050" dirty="0">
                <a:solidFill>
                  <a:schemeClr val="tx1"/>
                </a:solidFill>
              </a:rPr>
              <a:t>Potatoes</a:t>
            </a:r>
          </a:p>
          <a:p>
            <a:r>
              <a:rPr lang="en-US" sz="1050" dirty="0">
                <a:solidFill>
                  <a:schemeClr val="tx1"/>
                </a:solidFill>
              </a:rPr>
              <a:t>Or select what makes the most sense based on seasonality and local availability</a:t>
            </a:r>
          </a:p>
        </p:txBody>
      </p:sp>
      <p:sp>
        <p:nvSpPr>
          <p:cNvPr id="15" name="Rectangle: Rounded Corners 14">
            <a:extLst>
              <a:ext uri="{FF2B5EF4-FFF2-40B4-BE49-F238E27FC236}">
                <a16:creationId xmlns:a16="http://schemas.microsoft.com/office/drawing/2014/main" id="{B1F53D57-9691-C6F5-4714-6A06A73FEF26}"/>
              </a:ext>
            </a:extLst>
          </p:cNvPr>
          <p:cNvSpPr/>
          <p:nvPr/>
        </p:nvSpPr>
        <p:spPr>
          <a:xfrm>
            <a:off x="3425991" y="6187561"/>
            <a:ext cx="920417" cy="672895"/>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Pumpkin Penne Alfredo</a:t>
            </a:r>
          </a:p>
        </p:txBody>
      </p:sp>
      <p:pic>
        <p:nvPicPr>
          <p:cNvPr id="16" name="Picture 15" descr="A colorful logo with text and icons&#10;&#10;AI-generated content may be incorrect.">
            <a:extLst>
              <a:ext uri="{FF2B5EF4-FFF2-40B4-BE49-F238E27FC236}">
                <a16:creationId xmlns:a16="http://schemas.microsoft.com/office/drawing/2014/main" id="{99E6CBB7-70CD-17FA-DB50-95EC4E4E7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6520242"/>
            <a:ext cx="312820" cy="312820"/>
          </a:xfrm>
          <a:prstGeom prst="rect">
            <a:avLst/>
          </a:prstGeom>
        </p:spPr>
      </p:pic>
      <p:sp>
        <p:nvSpPr>
          <p:cNvPr id="17" name="Rectangle: Rounded Corners 16">
            <a:extLst>
              <a:ext uri="{FF2B5EF4-FFF2-40B4-BE49-F238E27FC236}">
                <a16:creationId xmlns:a16="http://schemas.microsoft.com/office/drawing/2014/main" id="{65444F4E-1759-CA82-3C56-40780E610F1A}"/>
              </a:ext>
            </a:extLst>
          </p:cNvPr>
          <p:cNvSpPr/>
          <p:nvPr/>
        </p:nvSpPr>
        <p:spPr>
          <a:xfrm>
            <a:off x="3425991" y="3310364"/>
            <a:ext cx="920417" cy="674864"/>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Pumpkin Penne Alfredo</a:t>
            </a:r>
          </a:p>
        </p:txBody>
      </p:sp>
      <p:pic>
        <p:nvPicPr>
          <p:cNvPr id="18" name="Picture 17" descr="A colorful logo with text and icons&#10;&#10;AI-generated content may be incorrect.">
            <a:extLst>
              <a:ext uri="{FF2B5EF4-FFF2-40B4-BE49-F238E27FC236}">
                <a16:creationId xmlns:a16="http://schemas.microsoft.com/office/drawing/2014/main" id="{2C4550FD-4083-5D3B-C763-595A28764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3645014"/>
            <a:ext cx="312820" cy="312820"/>
          </a:xfrm>
          <a:prstGeom prst="rect">
            <a:avLst/>
          </a:prstGeom>
        </p:spPr>
      </p:pic>
      <p:cxnSp>
        <p:nvCxnSpPr>
          <p:cNvPr id="19" name="Straight Connector 18">
            <a:extLst>
              <a:ext uri="{FF2B5EF4-FFF2-40B4-BE49-F238E27FC236}">
                <a16:creationId xmlns:a16="http://schemas.microsoft.com/office/drawing/2014/main" id="{C7ED0F89-3E5B-B7A2-BA61-8433C612E625}"/>
              </a:ext>
            </a:extLst>
          </p:cNvPr>
          <p:cNvCxnSpPr>
            <a:cxnSpLocks/>
          </p:cNvCxnSpPr>
          <p:nvPr/>
        </p:nvCxnSpPr>
        <p:spPr>
          <a:xfrm>
            <a:off x="1037396" y="4835011"/>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0" name="Rectangle: Rounded Corners 19">
            <a:extLst>
              <a:ext uri="{FF2B5EF4-FFF2-40B4-BE49-F238E27FC236}">
                <a16:creationId xmlns:a16="http://schemas.microsoft.com/office/drawing/2014/main" id="{04694A87-92D6-029D-9416-352B4E0EEBA6}"/>
              </a:ext>
            </a:extLst>
          </p:cNvPr>
          <p:cNvSpPr/>
          <p:nvPr/>
        </p:nvSpPr>
        <p:spPr>
          <a:xfrm>
            <a:off x="400878" y="4691925"/>
            <a:ext cx="889372"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Pumpkin Alfredo Pizza</a:t>
            </a:r>
          </a:p>
        </p:txBody>
      </p:sp>
      <p:pic>
        <p:nvPicPr>
          <p:cNvPr id="23" name="Picture 22" descr="A blue circle with white outline of a chef hat&#10;&#10;AI-generated content may be incorrect.">
            <a:extLst>
              <a:ext uri="{FF2B5EF4-FFF2-40B4-BE49-F238E27FC236}">
                <a16:creationId xmlns:a16="http://schemas.microsoft.com/office/drawing/2014/main" id="{ECA161CF-2139-DD97-047F-6EA375E97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81" y="4697357"/>
            <a:ext cx="293397" cy="293397"/>
          </a:xfrm>
          <a:prstGeom prst="rect">
            <a:avLst/>
          </a:prstGeom>
        </p:spPr>
      </p:pic>
      <p:sp>
        <p:nvSpPr>
          <p:cNvPr id="44" name="Rectangle: Rounded Corners 43">
            <a:extLst>
              <a:ext uri="{FF2B5EF4-FFF2-40B4-BE49-F238E27FC236}">
                <a16:creationId xmlns:a16="http://schemas.microsoft.com/office/drawing/2014/main" id="{0EAFD3C5-F62D-6B22-E59D-A792401A9B70}"/>
              </a:ext>
            </a:extLst>
          </p:cNvPr>
          <p:cNvSpPr/>
          <p:nvPr/>
        </p:nvSpPr>
        <p:spPr>
          <a:xfrm>
            <a:off x="1144402" y="7558433"/>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45" name="Straight Connector 44">
            <a:extLst>
              <a:ext uri="{FF2B5EF4-FFF2-40B4-BE49-F238E27FC236}">
                <a16:creationId xmlns:a16="http://schemas.microsoft.com/office/drawing/2014/main" id="{FE970216-CB94-12BC-363A-E7674B16C727}"/>
              </a:ext>
            </a:extLst>
          </p:cNvPr>
          <p:cNvCxnSpPr>
            <a:cxnSpLocks/>
          </p:cNvCxnSpPr>
          <p:nvPr/>
        </p:nvCxnSpPr>
        <p:spPr>
          <a:xfrm>
            <a:off x="3503980" y="7681167"/>
            <a:ext cx="842428" cy="0"/>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F0637903-E3BE-A0B6-3915-B687FC52BC80}"/>
              </a:ext>
            </a:extLst>
          </p:cNvPr>
          <p:cNvSpPr/>
          <p:nvPr/>
        </p:nvSpPr>
        <p:spPr>
          <a:xfrm>
            <a:off x="385007" y="7528325"/>
            <a:ext cx="732265"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Spicy Turkey Sub</a:t>
            </a:r>
          </a:p>
        </p:txBody>
      </p:sp>
      <p:pic>
        <p:nvPicPr>
          <p:cNvPr id="28" name="Picture 27" descr="A blue circle with white outline of a chef hat&#10;&#10;AI-generated content may be incorrect.">
            <a:extLst>
              <a:ext uri="{FF2B5EF4-FFF2-40B4-BE49-F238E27FC236}">
                <a16:creationId xmlns:a16="http://schemas.microsoft.com/office/drawing/2014/main" id="{4E86D7A2-5C25-CEA2-E288-E32BF3117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52" y="7530758"/>
            <a:ext cx="293397" cy="293397"/>
          </a:xfrm>
          <a:prstGeom prst="rect">
            <a:avLst/>
          </a:prstGeom>
        </p:spPr>
      </p:pic>
      <p:sp>
        <p:nvSpPr>
          <p:cNvPr id="29" name="Rectangle: Rounded Corners 28">
            <a:extLst>
              <a:ext uri="{FF2B5EF4-FFF2-40B4-BE49-F238E27FC236}">
                <a16:creationId xmlns:a16="http://schemas.microsoft.com/office/drawing/2014/main" id="{2787D62F-BD5F-2313-7A0D-1C4132557D0B}"/>
              </a:ext>
            </a:extLst>
          </p:cNvPr>
          <p:cNvSpPr/>
          <p:nvPr/>
        </p:nvSpPr>
        <p:spPr>
          <a:xfrm>
            <a:off x="4429162" y="7264836"/>
            <a:ext cx="960984" cy="149134"/>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Thanksgiving</a:t>
            </a:r>
          </a:p>
        </p:txBody>
      </p:sp>
      <p:sp>
        <p:nvSpPr>
          <p:cNvPr id="30" name="Rectangle: Rounded Corners 29">
            <a:extLst>
              <a:ext uri="{FF2B5EF4-FFF2-40B4-BE49-F238E27FC236}">
                <a16:creationId xmlns:a16="http://schemas.microsoft.com/office/drawing/2014/main" id="{D8027459-628C-E791-B824-E372D77C90E0}"/>
              </a:ext>
            </a:extLst>
          </p:cNvPr>
          <p:cNvSpPr/>
          <p:nvPr/>
        </p:nvSpPr>
        <p:spPr>
          <a:xfrm>
            <a:off x="2377485" y="4396883"/>
            <a:ext cx="1025030" cy="177560"/>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Veteran’s Day</a:t>
            </a:r>
          </a:p>
        </p:txBody>
      </p:sp>
      <p:sp>
        <p:nvSpPr>
          <p:cNvPr id="31" name="Rectangle: Rounded Corners 30">
            <a:extLst>
              <a:ext uri="{FF2B5EF4-FFF2-40B4-BE49-F238E27FC236}">
                <a16:creationId xmlns:a16="http://schemas.microsoft.com/office/drawing/2014/main" id="{DB83008F-08B4-C369-BA2E-7944769AA9E4}"/>
              </a:ext>
            </a:extLst>
          </p:cNvPr>
          <p:cNvSpPr/>
          <p:nvPr/>
        </p:nvSpPr>
        <p:spPr>
          <a:xfrm>
            <a:off x="4449445" y="3305848"/>
            <a:ext cx="920417" cy="369330"/>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Nacho Day</a:t>
            </a:r>
          </a:p>
        </p:txBody>
      </p:sp>
      <p:sp>
        <p:nvSpPr>
          <p:cNvPr id="32" name="Rectangle: Rounded Corners 31">
            <a:extLst>
              <a:ext uri="{FF2B5EF4-FFF2-40B4-BE49-F238E27FC236}">
                <a16:creationId xmlns:a16="http://schemas.microsoft.com/office/drawing/2014/main" id="{50648ADF-5CED-1A4A-6976-F415EB67A4F4}"/>
              </a:ext>
            </a:extLst>
          </p:cNvPr>
          <p:cNvSpPr/>
          <p:nvPr/>
        </p:nvSpPr>
        <p:spPr>
          <a:xfrm>
            <a:off x="1413472" y="3303505"/>
            <a:ext cx="896674" cy="432952"/>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National Sandwich Day</a:t>
            </a:r>
          </a:p>
        </p:txBody>
      </p:sp>
      <p:sp>
        <p:nvSpPr>
          <p:cNvPr id="33" name="Rectangle: Rounded Corners 32">
            <a:extLst>
              <a:ext uri="{FF2B5EF4-FFF2-40B4-BE49-F238E27FC236}">
                <a16:creationId xmlns:a16="http://schemas.microsoft.com/office/drawing/2014/main" id="{CD875390-DEB5-CFA1-57AF-2C4C22C2D2ED}"/>
              </a:ext>
            </a:extLst>
          </p:cNvPr>
          <p:cNvSpPr/>
          <p:nvPr/>
        </p:nvSpPr>
        <p:spPr>
          <a:xfrm>
            <a:off x="385007" y="6030045"/>
            <a:ext cx="889372" cy="870541"/>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Celebrate with a Holiday Themed Meal</a:t>
            </a:r>
          </a:p>
        </p:txBody>
      </p:sp>
      <p:cxnSp>
        <p:nvCxnSpPr>
          <p:cNvPr id="34" name="Straight Connector 33">
            <a:extLst>
              <a:ext uri="{FF2B5EF4-FFF2-40B4-BE49-F238E27FC236}">
                <a16:creationId xmlns:a16="http://schemas.microsoft.com/office/drawing/2014/main" id="{8FF6F623-70DE-BAAF-72B8-BF79827941E0}"/>
              </a:ext>
            </a:extLst>
          </p:cNvPr>
          <p:cNvCxnSpPr>
            <a:cxnSpLocks/>
          </p:cNvCxnSpPr>
          <p:nvPr/>
        </p:nvCxnSpPr>
        <p:spPr>
          <a:xfrm>
            <a:off x="1238534" y="6122773"/>
            <a:ext cx="5151689" cy="0"/>
          </a:xfrm>
          <a:prstGeom prst="line">
            <a:avLst/>
          </a:prstGeom>
          <a:ln>
            <a:solidFill>
              <a:srgbClr val="FFFF66"/>
            </a:solidFill>
            <a:prstDash val="sysDash"/>
          </a:ln>
        </p:spPr>
        <p:style>
          <a:lnRef idx="2">
            <a:schemeClr val="accent1"/>
          </a:lnRef>
          <a:fillRef idx="0">
            <a:schemeClr val="accent1"/>
          </a:fillRef>
          <a:effectRef idx="1">
            <a:schemeClr val="accent1"/>
          </a:effectRef>
          <a:fontRef idx="minor">
            <a:schemeClr val="tx1"/>
          </a:fontRef>
        </p:style>
      </p:cxnSp>
      <p:sp>
        <p:nvSpPr>
          <p:cNvPr id="36" name="Rectangle: Rounded Corners 35">
            <a:extLst>
              <a:ext uri="{FF2B5EF4-FFF2-40B4-BE49-F238E27FC236}">
                <a16:creationId xmlns:a16="http://schemas.microsoft.com/office/drawing/2014/main" id="{BD40702F-7BD1-8FB5-E6DB-B82261BDD901}"/>
              </a:ext>
            </a:extLst>
          </p:cNvPr>
          <p:cNvSpPr/>
          <p:nvPr/>
        </p:nvSpPr>
        <p:spPr>
          <a:xfrm>
            <a:off x="378752" y="3149432"/>
            <a:ext cx="889372" cy="87054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Vote &amp; Be Heard Insights &amp; Feedback Activity</a:t>
            </a:r>
          </a:p>
        </p:txBody>
      </p:sp>
      <p:cxnSp>
        <p:nvCxnSpPr>
          <p:cNvPr id="37" name="Straight Connector 36">
            <a:extLst>
              <a:ext uri="{FF2B5EF4-FFF2-40B4-BE49-F238E27FC236}">
                <a16:creationId xmlns:a16="http://schemas.microsoft.com/office/drawing/2014/main" id="{E991FE25-142E-24C3-2803-F4543FDD5D3D}"/>
              </a:ext>
            </a:extLst>
          </p:cNvPr>
          <p:cNvCxnSpPr>
            <a:cxnSpLocks/>
          </p:cNvCxnSpPr>
          <p:nvPr/>
        </p:nvCxnSpPr>
        <p:spPr>
          <a:xfrm>
            <a:off x="1232279" y="3242160"/>
            <a:ext cx="5151689" cy="0"/>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id="{83280FC2-BFFB-1066-D5D9-D4DD68390A4F}"/>
              </a:ext>
            </a:extLst>
          </p:cNvPr>
          <p:cNvPicPr>
            <a:picLocks noChangeAspect="1"/>
          </p:cNvPicPr>
          <p:nvPr/>
        </p:nvPicPr>
        <p:blipFill>
          <a:blip r:embed="rId4">
            <a:extLst>
              <a:ext uri="{28A0092B-C50C-407E-A947-70E740481C1C}">
                <a14:useLocalDpi xmlns:a14="http://schemas.microsoft.com/office/drawing/2010/main" val="0"/>
              </a:ext>
            </a:extLst>
          </a:blip>
          <a:srcRect t="686" b="-474"/>
          <a:stretch>
            <a:fillRect/>
          </a:stretch>
        </p:blipFill>
        <p:spPr>
          <a:xfrm>
            <a:off x="398750" y="1468873"/>
            <a:ext cx="565483" cy="564281"/>
          </a:xfrm>
          <a:prstGeom prst="rect">
            <a:avLst/>
          </a:prstGeom>
        </p:spPr>
      </p:pic>
      <p:grpSp>
        <p:nvGrpSpPr>
          <p:cNvPr id="39" name="Group 38">
            <a:extLst>
              <a:ext uri="{FF2B5EF4-FFF2-40B4-BE49-F238E27FC236}">
                <a16:creationId xmlns:a16="http://schemas.microsoft.com/office/drawing/2014/main" id="{8B4DEEDE-5178-7580-CDF4-D5641A602C3F}"/>
              </a:ext>
            </a:extLst>
          </p:cNvPr>
          <p:cNvGrpSpPr/>
          <p:nvPr/>
        </p:nvGrpSpPr>
        <p:grpSpPr>
          <a:xfrm>
            <a:off x="309196" y="2039629"/>
            <a:ext cx="744590" cy="594327"/>
            <a:chOff x="4735108" y="9026345"/>
            <a:chExt cx="744590" cy="594327"/>
          </a:xfrm>
        </p:grpSpPr>
        <p:sp>
          <p:nvSpPr>
            <p:cNvPr id="40" name="Oval 39">
              <a:extLst>
                <a:ext uri="{FF2B5EF4-FFF2-40B4-BE49-F238E27FC236}">
                  <a16:creationId xmlns:a16="http://schemas.microsoft.com/office/drawing/2014/main" id="{2041D108-1DBE-A54B-20E8-8A4B3D637FE7}"/>
                </a:ext>
              </a:extLst>
            </p:cNvPr>
            <p:cNvSpPr/>
            <p:nvPr/>
          </p:nvSpPr>
          <p:spPr>
            <a:xfrm>
              <a:off x="4841637" y="9026345"/>
              <a:ext cx="545200" cy="564281"/>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C7F4570E-0EDD-F4F6-9EBE-C3BEDB26448B}"/>
                </a:ext>
              </a:extLst>
            </p:cNvPr>
            <p:cNvPicPr>
              <a:picLocks noChangeAspect="1"/>
            </p:cNvPicPr>
            <p:nvPr/>
          </p:nvPicPr>
          <p:blipFill>
            <a:blip r:embed="rId5">
              <a:extLst>
                <a:ext uri="{28A0092B-C50C-407E-A947-70E740481C1C}">
                  <a14:useLocalDpi xmlns:a14="http://schemas.microsoft.com/office/drawing/2010/main" val="0"/>
                </a:ext>
              </a:extLst>
            </a:blip>
            <a:srcRect t="16912" b="5909"/>
            <a:stretch>
              <a:fillRect/>
            </a:stretch>
          </p:blipFill>
          <p:spPr>
            <a:xfrm>
              <a:off x="4735108" y="9045997"/>
              <a:ext cx="744590" cy="574675"/>
            </a:xfrm>
            <a:prstGeom prst="rect">
              <a:avLst/>
            </a:prstGeom>
          </p:spPr>
        </p:pic>
      </p:grpSp>
      <p:sp>
        <p:nvSpPr>
          <p:cNvPr id="42" name="Rectangle: Rounded Corners 41">
            <a:extLst>
              <a:ext uri="{FF2B5EF4-FFF2-40B4-BE49-F238E27FC236}">
                <a16:creationId xmlns:a16="http://schemas.microsoft.com/office/drawing/2014/main" id="{A7130D10-EC94-6D9C-371D-F21C31B566F9}"/>
              </a:ext>
            </a:extLst>
          </p:cNvPr>
          <p:cNvSpPr/>
          <p:nvPr/>
        </p:nvSpPr>
        <p:spPr>
          <a:xfrm>
            <a:off x="2398246" y="4720743"/>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43" name="Straight Connector 42">
            <a:extLst>
              <a:ext uri="{FF2B5EF4-FFF2-40B4-BE49-F238E27FC236}">
                <a16:creationId xmlns:a16="http://schemas.microsoft.com/office/drawing/2014/main" id="{9407D684-A967-5A4C-B49C-3E3A20D679AA}"/>
              </a:ext>
            </a:extLst>
          </p:cNvPr>
          <p:cNvCxnSpPr>
            <a:cxnSpLocks/>
          </p:cNvCxnSpPr>
          <p:nvPr/>
        </p:nvCxnSpPr>
        <p:spPr>
          <a:xfrm>
            <a:off x="4757824" y="4843477"/>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6952F9F1-D27A-AF3A-FB56-467DB4A5A55D}"/>
              </a:ext>
            </a:extLst>
          </p:cNvPr>
          <p:cNvSpPr/>
          <p:nvPr/>
        </p:nvSpPr>
        <p:spPr>
          <a:xfrm>
            <a:off x="3004945" y="1354990"/>
            <a:ext cx="1117320" cy="1334511"/>
          </a:xfrm>
          <a:prstGeom prst="roundRect">
            <a:avLst/>
          </a:prstGeom>
          <a:solidFill>
            <a:srgbClr val="00206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Launch the At School Student &amp; Parent Satisfaction Survey </a:t>
            </a:r>
          </a:p>
          <a:p>
            <a:pPr algn="ctr"/>
            <a:r>
              <a:rPr lang="en-US" sz="1100" b="1" dirty="0">
                <a:solidFill>
                  <a:schemeClr val="bg1"/>
                </a:solidFill>
              </a:rPr>
              <a:t>(Oct-Nov)</a:t>
            </a:r>
          </a:p>
        </p:txBody>
      </p:sp>
      <p:pic>
        <p:nvPicPr>
          <p:cNvPr id="13" name="Picture 12">
            <a:extLst>
              <a:ext uri="{FF2B5EF4-FFF2-40B4-BE49-F238E27FC236}">
                <a16:creationId xmlns:a16="http://schemas.microsoft.com/office/drawing/2014/main" id="{8C40E768-2296-8C37-1899-CFAC29DC03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7098" y="3839307"/>
            <a:ext cx="206634" cy="199988"/>
          </a:xfrm>
          <a:prstGeom prst="rect">
            <a:avLst/>
          </a:prstGeom>
        </p:spPr>
      </p:pic>
      <p:sp>
        <p:nvSpPr>
          <p:cNvPr id="21" name="Rectangle: Rounded Corners 20">
            <a:extLst>
              <a:ext uri="{FF2B5EF4-FFF2-40B4-BE49-F238E27FC236}">
                <a16:creationId xmlns:a16="http://schemas.microsoft.com/office/drawing/2014/main" id="{57180DAD-BB49-CEFA-3650-DD2231629A42}"/>
              </a:ext>
            </a:extLst>
          </p:cNvPr>
          <p:cNvSpPr/>
          <p:nvPr/>
        </p:nvSpPr>
        <p:spPr>
          <a:xfrm>
            <a:off x="4449445" y="3715415"/>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pic>
        <p:nvPicPr>
          <p:cNvPr id="22" name="Picture 21">
            <a:extLst>
              <a:ext uri="{FF2B5EF4-FFF2-40B4-BE49-F238E27FC236}">
                <a16:creationId xmlns:a16="http://schemas.microsoft.com/office/drawing/2014/main" id="{62F7612E-729D-A9EB-18E0-9627DFCFBC0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19830" y="6525437"/>
            <a:ext cx="206634" cy="199988"/>
          </a:xfrm>
          <a:prstGeom prst="rect">
            <a:avLst/>
          </a:prstGeom>
        </p:spPr>
      </p:pic>
      <p:sp>
        <p:nvSpPr>
          <p:cNvPr id="24" name="Rectangle: Rounded Corners 23">
            <a:extLst>
              <a:ext uri="{FF2B5EF4-FFF2-40B4-BE49-F238E27FC236}">
                <a16:creationId xmlns:a16="http://schemas.microsoft.com/office/drawing/2014/main" id="{EBDBE0DF-092F-F1BC-5522-B58FD79B4448}"/>
              </a:ext>
            </a:extLst>
          </p:cNvPr>
          <p:cNvSpPr/>
          <p:nvPr/>
        </p:nvSpPr>
        <p:spPr>
          <a:xfrm>
            <a:off x="1382177" y="6329873"/>
            <a:ext cx="927968" cy="567505"/>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 /</a:t>
            </a:r>
          </a:p>
          <a:p>
            <a:pPr algn="r"/>
            <a:r>
              <a:rPr lang="en-US" sz="900" dirty="0">
                <a:solidFill>
                  <a:schemeClr val="tx1"/>
                </a:solidFill>
              </a:rPr>
              <a:t> Holiday Meal</a:t>
            </a:r>
            <a:endParaRPr lang="en-US" sz="700" i="1" dirty="0">
              <a:solidFill>
                <a:schemeClr val="tx1"/>
              </a:solidFill>
            </a:endParaRPr>
          </a:p>
        </p:txBody>
      </p:sp>
      <p:pic>
        <p:nvPicPr>
          <p:cNvPr id="26" name="Picture 25">
            <a:extLst>
              <a:ext uri="{FF2B5EF4-FFF2-40B4-BE49-F238E27FC236}">
                <a16:creationId xmlns:a16="http://schemas.microsoft.com/office/drawing/2014/main" id="{6CA07A4B-E62B-40E9-E5E0-BBE6F8DE280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9547" y="5183946"/>
            <a:ext cx="206634" cy="199988"/>
          </a:xfrm>
          <a:prstGeom prst="rect">
            <a:avLst/>
          </a:prstGeom>
        </p:spPr>
      </p:pic>
      <p:sp>
        <p:nvSpPr>
          <p:cNvPr id="27" name="Rectangle: Rounded Corners 26">
            <a:extLst>
              <a:ext uri="{FF2B5EF4-FFF2-40B4-BE49-F238E27FC236}">
                <a16:creationId xmlns:a16="http://schemas.microsoft.com/office/drawing/2014/main" id="{34651FFF-792A-82DA-15B8-572997AF009D}"/>
              </a:ext>
            </a:extLst>
          </p:cNvPr>
          <p:cNvSpPr/>
          <p:nvPr/>
        </p:nvSpPr>
        <p:spPr>
          <a:xfrm>
            <a:off x="4441894" y="5060054"/>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Blog</a:t>
            </a:r>
            <a:endParaRPr lang="en-US" sz="700" i="1" dirty="0">
              <a:solidFill>
                <a:schemeClr val="tx1"/>
              </a:solidFill>
            </a:endParaRPr>
          </a:p>
        </p:txBody>
      </p:sp>
      <p:pic>
        <p:nvPicPr>
          <p:cNvPr id="35" name="Picture 34">
            <a:extLst>
              <a:ext uri="{FF2B5EF4-FFF2-40B4-BE49-F238E27FC236}">
                <a16:creationId xmlns:a16="http://schemas.microsoft.com/office/drawing/2014/main" id="{AF6A37CE-0097-EC06-25A1-9B886581F13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43639" y="5109333"/>
            <a:ext cx="206634" cy="199988"/>
          </a:xfrm>
          <a:prstGeom prst="rect">
            <a:avLst/>
          </a:prstGeom>
        </p:spPr>
      </p:pic>
      <p:sp>
        <p:nvSpPr>
          <p:cNvPr id="46" name="Rectangle: Rounded Corners 45">
            <a:extLst>
              <a:ext uri="{FF2B5EF4-FFF2-40B4-BE49-F238E27FC236}">
                <a16:creationId xmlns:a16="http://schemas.microsoft.com/office/drawing/2014/main" id="{D7DCD78C-FE05-1076-B2B3-B50DC9D4DF92}"/>
              </a:ext>
            </a:extLst>
          </p:cNvPr>
          <p:cNvSpPr/>
          <p:nvPr/>
        </p:nvSpPr>
        <p:spPr>
          <a:xfrm>
            <a:off x="2427038" y="5071570"/>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 Veteran’s Day</a:t>
            </a:r>
            <a:endParaRPr lang="en-US" sz="700" i="1" dirty="0">
              <a:solidFill>
                <a:schemeClr val="tx1"/>
              </a:solidFill>
            </a:endParaRPr>
          </a:p>
        </p:txBody>
      </p:sp>
      <p:pic>
        <p:nvPicPr>
          <p:cNvPr id="47" name="Picture 46">
            <a:extLst>
              <a:ext uri="{FF2B5EF4-FFF2-40B4-BE49-F238E27FC236}">
                <a16:creationId xmlns:a16="http://schemas.microsoft.com/office/drawing/2014/main" id="{291F5481-949F-8EB1-7D15-E956A9359E6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19830" y="3902224"/>
            <a:ext cx="206634" cy="199988"/>
          </a:xfrm>
          <a:prstGeom prst="rect">
            <a:avLst/>
          </a:prstGeom>
        </p:spPr>
      </p:pic>
      <p:sp>
        <p:nvSpPr>
          <p:cNvPr id="48" name="Rectangle: Rounded Corners 47">
            <a:extLst>
              <a:ext uri="{FF2B5EF4-FFF2-40B4-BE49-F238E27FC236}">
                <a16:creationId xmlns:a16="http://schemas.microsoft.com/office/drawing/2014/main" id="{FFAE3F96-B114-DCCB-551B-49E070F77414}"/>
              </a:ext>
            </a:extLst>
          </p:cNvPr>
          <p:cNvSpPr/>
          <p:nvPr/>
        </p:nvSpPr>
        <p:spPr>
          <a:xfrm>
            <a:off x="1382177" y="3778331"/>
            <a:ext cx="927968" cy="438733"/>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 / Food Day</a:t>
            </a:r>
            <a:endParaRPr lang="en-US" sz="700" i="1" dirty="0">
              <a:solidFill>
                <a:schemeClr val="tx1"/>
              </a:solidFill>
            </a:endParaRPr>
          </a:p>
        </p:txBody>
      </p:sp>
      <p:pic>
        <p:nvPicPr>
          <p:cNvPr id="49" name="Picture 48">
            <a:extLst>
              <a:ext uri="{FF2B5EF4-FFF2-40B4-BE49-F238E27FC236}">
                <a16:creationId xmlns:a16="http://schemas.microsoft.com/office/drawing/2014/main" id="{77AB0DB9-137C-0239-77F1-AE3B075CC6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9547" y="6623888"/>
            <a:ext cx="206634" cy="199988"/>
          </a:xfrm>
          <a:prstGeom prst="rect">
            <a:avLst/>
          </a:prstGeom>
        </p:spPr>
      </p:pic>
      <p:sp>
        <p:nvSpPr>
          <p:cNvPr id="50" name="Rectangle: Rounded Corners 49">
            <a:extLst>
              <a:ext uri="{FF2B5EF4-FFF2-40B4-BE49-F238E27FC236}">
                <a16:creationId xmlns:a16="http://schemas.microsoft.com/office/drawing/2014/main" id="{59A6021D-E931-534C-A26C-0DE00C2118A7}"/>
              </a:ext>
            </a:extLst>
          </p:cNvPr>
          <p:cNvSpPr/>
          <p:nvPr/>
        </p:nvSpPr>
        <p:spPr>
          <a:xfrm>
            <a:off x="4441894" y="6499996"/>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pic>
        <p:nvPicPr>
          <p:cNvPr id="51" name="Picture 50">
            <a:extLst>
              <a:ext uri="{FF2B5EF4-FFF2-40B4-BE49-F238E27FC236}">
                <a16:creationId xmlns:a16="http://schemas.microsoft.com/office/drawing/2014/main" id="{E561AE43-7340-4EB5-7DEC-6EADEEFEAEC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13472" y="8071089"/>
            <a:ext cx="206634" cy="199988"/>
          </a:xfrm>
          <a:prstGeom prst="rect">
            <a:avLst/>
          </a:prstGeom>
        </p:spPr>
      </p:pic>
      <p:sp>
        <p:nvSpPr>
          <p:cNvPr id="52" name="Rectangle: Rounded Corners 51">
            <a:extLst>
              <a:ext uri="{FF2B5EF4-FFF2-40B4-BE49-F238E27FC236}">
                <a16:creationId xmlns:a16="http://schemas.microsoft.com/office/drawing/2014/main" id="{0B4EA324-96E9-E4C4-92AC-305E825E0828}"/>
              </a:ext>
            </a:extLst>
          </p:cNvPr>
          <p:cNvSpPr/>
          <p:nvPr/>
        </p:nvSpPr>
        <p:spPr>
          <a:xfrm>
            <a:off x="1382177" y="7904649"/>
            <a:ext cx="959263" cy="420073"/>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 / LTO</a:t>
            </a:r>
            <a:endParaRPr lang="en-US" sz="700" i="1" dirty="0">
              <a:solidFill>
                <a:schemeClr val="tx1"/>
              </a:solidFill>
            </a:endParaRPr>
          </a:p>
        </p:txBody>
      </p:sp>
      <p:sp>
        <p:nvSpPr>
          <p:cNvPr id="55" name="Rectangle: Rounded Corners 54">
            <a:extLst>
              <a:ext uri="{FF2B5EF4-FFF2-40B4-BE49-F238E27FC236}">
                <a16:creationId xmlns:a16="http://schemas.microsoft.com/office/drawing/2014/main" id="{558E05F4-2059-3D89-F6A8-7F7E7C82B0F8}"/>
              </a:ext>
            </a:extLst>
          </p:cNvPr>
          <p:cNvSpPr/>
          <p:nvPr/>
        </p:nvSpPr>
        <p:spPr>
          <a:xfrm>
            <a:off x="3935722" y="8541020"/>
            <a:ext cx="3481571" cy="1138895"/>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Promote &amp; Tell Your Story</a:t>
            </a:r>
          </a:p>
          <a:p>
            <a:pPr algn="r"/>
            <a:r>
              <a:rPr lang="en-US" sz="1050" dirty="0">
                <a:solidFill>
                  <a:schemeClr val="tx1"/>
                </a:solidFill>
              </a:rPr>
              <a:t>Utilize the digital and social media content for all BiteScience and national core marketing activities identified for the month. </a:t>
            </a:r>
          </a:p>
          <a:p>
            <a:pPr algn="r"/>
            <a:endParaRPr lang="en-US" sz="500" dirty="0">
              <a:solidFill>
                <a:schemeClr val="tx1"/>
              </a:solidFill>
            </a:endParaRPr>
          </a:p>
          <a:p>
            <a:pPr algn="r"/>
            <a:r>
              <a:rPr lang="en-US" sz="1050" b="1" i="1" dirty="0">
                <a:solidFill>
                  <a:schemeClr val="tx1"/>
                </a:solidFill>
              </a:rPr>
              <a:t>SOCIAL MEDIA TIP: </a:t>
            </a:r>
            <a:r>
              <a:rPr lang="en-US" sz="1050" i="1" dirty="0">
                <a:solidFill>
                  <a:schemeClr val="tx1"/>
                </a:solidFill>
              </a:rPr>
              <a:t>Try to post at least 2x per week. </a:t>
            </a:r>
          </a:p>
        </p:txBody>
      </p:sp>
      <p:pic>
        <p:nvPicPr>
          <p:cNvPr id="56" name="Picture 55">
            <a:extLst>
              <a:ext uri="{FF2B5EF4-FFF2-40B4-BE49-F238E27FC236}">
                <a16:creationId xmlns:a16="http://schemas.microsoft.com/office/drawing/2014/main" id="{DBC701F9-20B1-D71A-FA5F-B8BADB323B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81988" y="8607809"/>
            <a:ext cx="206634" cy="199988"/>
          </a:xfrm>
          <a:prstGeom prst="rect">
            <a:avLst/>
          </a:prstGeom>
        </p:spPr>
      </p:pic>
    </p:spTree>
    <p:extLst>
      <p:ext uri="{BB962C8B-B14F-4D97-AF65-F5344CB8AC3E}">
        <p14:creationId xmlns:p14="http://schemas.microsoft.com/office/powerpoint/2010/main" val="259112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logo with text and icons&#10;&#10;AI-generated content may be incorrect.">
            <a:extLst>
              <a:ext uri="{FF2B5EF4-FFF2-40B4-BE49-F238E27FC236}">
                <a16:creationId xmlns:a16="http://schemas.microsoft.com/office/drawing/2014/main" id="{9C753AB1-8DDF-3A7C-0F27-4A679E156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54" y="1908082"/>
            <a:ext cx="2060931" cy="2060931"/>
          </a:xfrm>
          <a:prstGeom prst="rect">
            <a:avLst/>
          </a:prstGeom>
        </p:spPr>
      </p:pic>
      <p:sp>
        <p:nvSpPr>
          <p:cNvPr id="6" name="TextBox 5">
            <a:extLst>
              <a:ext uri="{FF2B5EF4-FFF2-40B4-BE49-F238E27FC236}">
                <a16:creationId xmlns:a16="http://schemas.microsoft.com/office/drawing/2014/main" id="{69FD8C05-53C6-9475-42F6-5DC52015848A}"/>
              </a:ext>
            </a:extLst>
          </p:cNvPr>
          <p:cNvSpPr txBox="1"/>
          <p:nvPr/>
        </p:nvSpPr>
        <p:spPr>
          <a:xfrm>
            <a:off x="2406717" y="1825121"/>
            <a:ext cx="2609713" cy="584775"/>
          </a:xfrm>
          <a:prstGeom prst="rect">
            <a:avLst/>
          </a:prstGeom>
          <a:noFill/>
        </p:spPr>
        <p:txBody>
          <a:bodyPr wrap="square">
            <a:spAutoFit/>
          </a:bodyPr>
          <a:lstStyle/>
          <a:p>
            <a:r>
              <a:rPr lang="en-US" sz="3200" b="1" dirty="0"/>
              <a:t>BiteScience</a:t>
            </a:r>
            <a:endParaRPr lang="en-US" b="1" dirty="0"/>
          </a:p>
        </p:txBody>
      </p:sp>
      <p:sp>
        <p:nvSpPr>
          <p:cNvPr id="8" name="TextBox 7">
            <a:extLst>
              <a:ext uri="{FF2B5EF4-FFF2-40B4-BE49-F238E27FC236}">
                <a16:creationId xmlns:a16="http://schemas.microsoft.com/office/drawing/2014/main" id="{519CB63E-1B5B-343A-ABCF-231E35B786DA}"/>
              </a:ext>
            </a:extLst>
          </p:cNvPr>
          <p:cNvSpPr txBox="1"/>
          <p:nvPr/>
        </p:nvSpPr>
        <p:spPr>
          <a:xfrm>
            <a:off x="2465870" y="2341841"/>
            <a:ext cx="4901589" cy="830997"/>
          </a:xfrm>
          <a:prstGeom prst="rect">
            <a:avLst/>
          </a:prstGeom>
          <a:noFill/>
        </p:spPr>
        <p:txBody>
          <a:bodyPr wrap="square">
            <a:spAutoFit/>
          </a:bodyPr>
          <a:lstStyle/>
          <a:p>
            <a:r>
              <a:rPr lang="en-US" sz="1200" b="1" dirty="0"/>
              <a:t>Learning in every bite. </a:t>
            </a:r>
            <a:r>
              <a:rPr lang="en-US" sz="1200" dirty="0"/>
              <a:t>There is science in every bite of food we eat. From how we experience taste, texture, and smell, to how the food we eat fuels our bodies, the connection between food and science is powerful.</a:t>
            </a:r>
          </a:p>
        </p:txBody>
      </p:sp>
      <p:sp>
        <p:nvSpPr>
          <p:cNvPr id="9" name="TextBox 8">
            <a:extLst>
              <a:ext uri="{FF2B5EF4-FFF2-40B4-BE49-F238E27FC236}">
                <a16:creationId xmlns:a16="http://schemas.microsoft.com/office/drawing/2014/main" id="{D49C3B75-6476-3906-DFCE-5516C734E3B3}"/>
              </a:ext>
            </a:extLst>
          </p:cNvPr>
          <p:cNvSpPr txBox="1"/>
          <p:nvPr/>
        </p:nvSpPr>
        <p:spPr>
          <a:xfrm>
            <a:off x="2465870" y="3192123"/>
            <a:ext cx="4680582" cy="461665"/>
          </a:xfrm>
          <a:prstGeom prst="rect">
            <a:avLst/>
          </a:prstGeom>
          <a:noFill/>
        </p:spPr>
        <p:txBody>
          <a:bodyPr wrap="square">
            <a:spAutoFit/>
          </a:bodyPr>
          <a:lstStyle/>
          <a:p>
            <a:r>
              <a:rPr lang="en-US" sz="2400" b="1" dirty="0"/>
              <a:t>Program Overview</a:t>
            </a:r>
          </a:p>
        </p:txBody>
      </p:sp>
      <p:sp>
        <p:nvSpPr>
          <p:cNvPr id="10" name="TextBox 9">
            <a:extLst>
              <a:ext uri="{FF2B5EF4-FFF2-40B4-BE49-F238E27FC236}">
                <a16:creationId xmlns:a16="http://schemas.microsoft.com/office/drawing/2014/main" id="{5C80C1FD-9CAF-BD8A-9E3F-960375A210D9}"/>
              </a:ext>
            </a:extLst>
          </p:cNvPr>
          <p:cNvSpPr txBox="1"/>
          <p:nvPr/>
        </p:nvSpPr>
        <p:spPr>
          <a:xfrm>
            <a:off x="2465870" y="3570323"/>
            <a:ext cx="5101121" cy="1754326"/>
          </a:xfrm>
          <a:prstGeom prst="rect">
            <a:avLst/>
          </a:prstGeom>
          <a:noFill/>
        </p:spPr>
        <p:txBody>
          <a:bodyPr wrap="square">
            <a:spAutoFit/>
          </a:bodyPr>
          <a:lstStyle/>
          <a:p>
            <a:pPr algn="l"/>
            <a:r>
              <a:rPr lang="en-US" sz="1200" b="1" i="0" u="none" strike="noStrike" baseline="0" dirty="0"/>
              <a:t>BiteScience</a:t>
            </a:r>
            <a:r>
              <a:rPr lang="en-US" sz="1200" b="0" i="0" u="none" strike="noStrike" baseline="0" dirty="0"/>
              <a:t> is our brand-new innovative science-based nutrition education program and will be the platform used for At School nutrition education moving forward. BiteScience offers students a hands-on approach to understanding how food affects their body. Through engaging educational content, delicious meals, and interactive cafeteria and in-classroom activities, students will explore how food fuels their bodies and minds and the benefits of balanced wellness habits. The goal is to help students understand the vital role food plays in their overall health, empowering them to make choices to support lifelong wellness.</a:t>
            </a:r>
            <a:endParaRPr lang="en-US" sz="1000" dirty="0"/>
          </a:p>
        </p:txBody>
      </p:sp>
      <p:sp>
        <p:nvSpPr>
          <p:cNvPr id="11" name="TextBox 10">
            <a:extLst>
              <a:ext uri="{FF2B5EF4-FFF2-40B4-BE49-F238E27FC236}">
                <a16:creationId xmlns:a16="http://schemas.microsoft.com/office/drawing/2014/main" id="{7D1C1547-4BB0-583C-CABA-7A729756D541}"/>
              </a:ext>
            </a:extLst>
          </p:cNvPr>
          <p:cNvSpPr txBox="1"/>
          <p:nvPr/>
        </p:nvSpPr>
        <p:spPr>
          <a:xfrm>
            <a:off x="302454" y="5572060"/>
            <a:ext cx="3583746" cy="461665"/>
          </a:xfrm>
          <a:prstGeom prst="rect">
            <a:avLst/>
          </a:prstGeom>
          <a:noFill/>
        </p:spPr>
        <p:txBody>
          <a:bodyPr wrap="square">
            <a:spAutoFit/>
          </a:bodyPr>
          <a:lstStyle/>
          <a:p>
            <a:r>
              <a:rPr lang="en-US" sz="2400" b="1" dirty="0"/>
              <a:t>How BiteScience Works</a:t>
            </a:r>
          </a:p>
        </p:txBody>
      </p:sp>
      <p:sp>
        <p:nvSpPr>
          <p:cNvPr id="13" name="TextBox 12">
            <a:extLst>
              <a:ext uri="{FF2B5EF4-FFF2-40B4-BE49-F238E27FC236}">
                <a16:creationId xmlns:a16="http://schemas.microsoft.com/office/drawing/2014/main" id="{4A857206-E247-0892-13F4-9BFB8F076AB3}"/>
              </a:ext>
            </a:extLst>
          </p:cNvPr>
          <p:cNvSpPr txBox="1"/>
          <p:nvPr/>
        </p:nvSpPr>
        <p:spPr>
          <a:xfrm>
            <a:off x="302453" y="5959460"/>
            <a:ext cx="3672736" cy="2877711"/>
          </a:xfrm>
          <a:prstGeom prst="rect">
            <a:avLst/>
          </a:prstGeom>
          <a:noFill/>
        </p:spPr>
        <p:txBody>
          <a:bodyPr wrap="square">
            <a:spAutoFit/>
          </a:bodyPr>
          <a:lstStyle/>
          <a:p>
            <a:r>
              <a:rPr lang="en-US" sz="1100" dirty="0"/>
              <a:t>Each month, students will experience educational</a:t>
            </a:r>
          </a:p>
          <a:p>
            <a:r>
              <a:rPr lang="en-US" sz="1100" dirty="0"/>
              <a:t>content paired with limited-time, seasonal menu items creating learning moments during lunchtime. These recipes feature globally inspired, scratch-made options with key ingredients to highlight a specific area of the body or mind. A fun element of the program includes </a:t>
            </a:r>
            <a:r>
              <a:rPr lang="en-US" sz="1100" b="1" dirty="0"/>
              <a:t>Flavor Boosters</a:t>
            </a:r>
            <a:r>
              <a:rPr lang="en-US" sz="1100" dirty="0"/>
              <a:t>—monthly specialty toppings that students can add to their meals. These toppings allow them to explore the anatomy of taste while learning about how different flavors can influence the way we experience food. It’s an opportunity for students to get creative, experiment with their food, and deepen their understanding of flavor.</a:t>
            </a:r>
          </a:p>
          <a:p>
            <a:r>
              <a:rPr lang="en-US" sz="500" dirty="0"/>
              <a:t> </a:t>
            </a:r>
          </a:p>
          <a:p>
            <a:r>
              <a:rPr lang="en-US" sz="1100" dirty="0"/>
              <a:t>Print resources are included in the seasonal marketing kit. Digital resources are available on the seasonal promotions site. Classroom activity materials are available for order on SDXAccess.</a:t>
            </a:r>
          </a:p>
        </p:txBody>
      </p:sp>
      <p:sp>
        <p:nvSpPr>
          <p:cNvPr id="14" name="Rectangle 13">
            <a:extLst>
              <a:ext uri="{FF2B5EF4-FFF2-40B4-BE49-F238E27FC236}">
                <a16:creationId xmlns:a16="http://schemas.microsoft.com/office/drawing/2014/main" id="{B8FBF0E7-1A2B-57AD-32BF-63D26A1A4356}"/>
              </a:ext>
            </a:extLst>
          </p:cNvPr>
          <p:cNvSpPr/>
          <p:nvPr/>
        </p:nvSpPr>
        <p:spPr>
          <a:xfrm>
            <a:off x="302454" y="5337869"/>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1F39F88-857C-559A-100F-3EA428FEE5B7}"/>
              </a:ext>
            </a:extLst>
          </p:cNvPr>
          <p:cNvSpPr txBox="1"/>
          <p:nvPr/>
        </p:nvSpPr>
        <p:spPr>
          <a:xfrm>
            <a:off x="4308764" y="5572060"/>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0A03E8C2-D6CD-2F26-E872-BBC594C8C4F6}"/>
              </a:ext>
            </a:extLst>
          </p:cNvPr>
          <p:cNvSpPr txBox="1"/>
          <p:nvPr/>
        </p:nvSpPr>
        <p:spPr>
          <a:xfrm>
            <a:off x="4308764" y="5983276"/>
            <a:ext cx="3058695" cy="1384995"/>
          </a:xfrm>
          <a:prstGeom prst="rect">
            <a:avLst/>
          </a:prstGeom>
          <a:noFill/>
        </p:spPr>
        <p:txBody>
          <a:bodyPr wrap="square">
            <a:spAutoFit/>
          </a:bodyPr>
          <a:lstStyle/>
          <a:p>
            <a:r>
              <a:rPr lang="en-US" sz="1200" dirty="0"/>
              <a:t>The education materials, limited time menu offer, and activities will </a:t>
            </a:r>
            <a:r>
              <a:rPr lang="en-US" sz="1200" b="1" dirty="0"/>
              <a:t>rotate</a:t>
            </a:r>
            <a:r>
              <a:rPr lang="en-US" sz="1200" dirty="0"/>
              <a:t> </a:t>
            </a:r>
            <a:r>
              <a:rPr lang="en-US" sz="1200" b="1" dirty="0"/>
              <a:t>throughout</a:t>
            </a:r>
            <a:r>
              <a:rPr lang="en-US" sz="1200" dirty="0"/>
              <a:t> the entire </a:t>
            </a:r>
            <a:r>
              <a:rPr lang="en-US" sz="1200" b="1" dirty="0"/>
              <a:t>2025-2026 School Year.</a:t>
            </a:r>
          </a:p>
          <a:p>
            <a:endParaRPr lang="en-US" sz="1200" b="1" dirty="0"/>
          </a:p>
          <a:p>
            <a:r>
              <a:rPr lang="en-US" sz="1200" b="1" dirty="0"/>
              <a:t>Menu Suggestion: To be menu 2x per month on Wednesday. To be paired with Fan Favorite menu item</a:t>
            </a:r>
          </a:p>
        </p:txBody>
      </p:sp>
      <p:sp>
        <p:nvSpPr>
          <p:cNvPr id="19" name="TextBox 18">
            <a:extLst>
              <a:ext uri="{FF2B5EF4-FFF2-40B4-BE49-F238E27FC236}">
                <a16:creationId xmlns:a16="http://schemas.microsoft.com/office/drawing/2014/main" id="{93C6D111-6AAB-105C-68DC-C7D2FC35CDCF}"/>
              </a:ext>
            </a:extLst>
          </p:cNvPr>
          <p:cNvSpPr txBox="1"/>
          <p:nvPr/>
        </p:nvSpPr>
        <p:spPr>
          <a:xfrm>
            <a:off x="4308764" y="7440876"/>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AE4526FF-4710-316D-59C1-5782203F21DA}"/>
              </a:ext>
            </a:extLst>
          </p:cNvPr>
          <p:cNvSpPr txBox="1"/>
          <p:nvPr/>
        </p:nvSpPr>
        <p:spPr>
          <a:xfrm>
            <a:off x="4308764" y="7902541"/>
            <a:ext cx="3058695" cy="1938992"/>
          </a:xfrm>
          <a:prstGeom prst="rect">
            <a:avLst/>
          </a:prstGeom>
          <a:noFill/>
        </p:spPr>
        <p:txBody>
          <a:bodyPr wrap="square">
            <a:spAutoFit/>
          </a:bodyPr>
          <a:lstStyle/>
          <a:p>
            <a:pPr marL="171450" indent="-171450">
              <a:buFont typeface="Wingdings" panose="05000000000000000000" pitchFamily="2" charset="2"/>
              <a:buChar char="§"/>
            </a:pPr>
            <a:r>
              <a:rPr lang="en-US" sz="1200" b="1" dirty="0"/>
              <a:t>EDUCATE </a:t>
            </a:r>
            <a:r>
              <a:rPr lang="en-US" sz="1200" dirty="0"/>
              <a:t>students on how the food they eat fuels their bodies</a:t>
            </a:r>
          </a:p>
          <a:p>
            <a:pPr marL="171450" indent="-171450">
              <a:buFont typeface="Wingdings" panose="05000000000000000000" pitchFamily="2" charset="2"/>
              <a:buChar char="§"/>
            </a:pPr>
            <a:r>
              <a:rPr lang="en-US" sz="1200" b="1" dirty="0"/>
              <a:t>ENGAGE </a:t>
            </a:r>
            <a:r>
              <a:rPr lang="en-US" sz="1200" dirty="0"/>
              <a:t>students in trying new foods and create a sense of belonging</a:t>
            </a:r>
          </a:p>
          <a:p>
            <a:pPr marL="171450" indent="-171450">
              <a:buFont typeface="Wingdings" panose="05000000000000000000" pitchFamily="2" charset="2"/>
              <a:buChar char="§"/>
            </a:pPr>
            <a:r>
              <a:rPr lang="en-US" sz="1200" b="1" dirty="0"/>
              <a:t>GENERATE </a:t>
            </a:r>
            <a:r>
              <a:rPr lang="en-US" sz="1200" dirty="0"/>
              <a:t>interest among students not currently participating in the student nutrition program</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cxnSp>
        <p:nvCxnSpPr>
          <p:cNvPr id="22" name="Straight Connector 21">
            <a:extLst>
              <a:ext uri="{FF2B5EF4-FFF2-40B4-BE49-F238E27FC236}">
                <a16:creationId xmlns:a16="http://schemas.microsoft.com/office/drawing/2014/main" id="{CED28673-9CCF-8630-CD5F-895F3818763A}"/>
              </a:ext>
            </a:extLst>
          </p:cNvPr>
          <p:cNvCxnSpPr>
            <a:cxnSpLocks/>
          </p:cNvCxnSpPr>
          <p:nvPr/>
        </p:nvCxnSpPr>
        <p:spPr>
          <a:xfrm>
            <a:off x="4064191" y="5983276"/>
            <a:ext cx="0" cy="2855309"/>
          </a:xfrm>
          <a:prstGeom prst="line">
            <a:avLst/>
          </a:prstGeom>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0AD2E276-A490-A2AF-50C4-34C6A039A3EA}"/>
              </a:ext>
            </a:extLst>
          </p:cNvPr>
          <p:cNvSpPr/>
          <p:nvPr/>
        </p:nvSpPr>
        <p:spPr>
          <a:xfrm>
            <a:off x="391459" y="8850391"/>
            <a:ext cx="3583742" cy="96188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50407663-A061-ED6F-4B56-3CC31995C72F}"/>
              </a:ext>
            </a:extLst>
          </p:cNvPr>
          <p:cNvSpPr txBox="1"/>
          <p:nvPr/>
        </p:nvSpPr>
        <p:spPr>
          <a:xfrm>
            <a:off x="391454" y="9102869"/>
            <a:ext cx="3672737" cy="738664"/>
          </a:xfrm>
          <a:prstGeom prst="rect">
            <a:avLst/>
          </a:prstGeom>
          <a:noFill/>
        </p:spPr>
        <p:txBody>
          <a:bodyPr wrap="square">
            <a:spAutoFit/>
          </a:bodyPr>
          <a:lstStyle/>
          <a:p>
            <a:r>
              <a:rPr lang="en-US" sz="1050" dirty="0"/>
              <a:t>Take advantage of the BiteScience learning activities. These can be done in a classroom or during lunch service. These engagement moments give students a space to connect, learn and grow. 🎉</a:t>
            </a:r>
          </a:p>
        </p:txBody>
      </p:sp>
      <p:pic>
        <p:nvPicPr>
          <p:cNvPr id="27" name="Picture 26">
            <a:extLst>
              <a:ext uri="{FF2B5EF4-FFF2-40B4-BE49-F238E27FC236}">
                <a16:creationId xmlns:a16="http://schemas.microsoft.com/office/drawing/2014/main" id="{440FF4C1-3A61-1344-10F3-B92B5B5CFA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616" y="8879644"/>
            <a:ext cx="264161" cy="264161"/>
          </a:xfrm>
          <a:prstGeom prst="rect">
            <a:avLst/>
          </a:prstGeom>
        </p:spPr>
      </p:pic>
      <p:sp>
        <p:nvSpPr>
          <p:cNvPr id="28" name="TextBox 27">
            <a:extLst>
              <a:ext uri="{FF2B5EF4-FFF2-40B4-BE49-F238E27FC236}">
                <a16:creationId xmlns:a16="http://schemas.microsoft.com/office/drawing/2014/main" id="{ABD054A4-7D1E-FAB2-A2FB-A58CB1F7888E}"/>
              </a:ext>
            </a:extLst>
          </p:cNvPr>
          <p:cNvSpPr txBox="1"/>
          <p:nvPr/>
        </p:nvSpPr>
        <p:spPr>
          <a:xfrm>
            <a:off x="581374" y="8849192"/>
            <a:ext cx="3036277" cy="338554"/>
          </a:xfrm>
          <a:prstGeom prst="rect">
            <a:avLst/>
          </a:prstGeom>
          <a:noFill/>
        </p:spPr>
        <p:txBody>
          <a:bodyPr wrap="square" rtlCol="0">
            <a:spAutoFit/>
          </a:bodyPr>
          <a:lstStyle/>
          <a:p>
            <a:r>
              <a:rPr lang="en-US" sz="1600" b="1" dirty="0"/>
              <a:t>DIETITIAN TIP</a:t>
            </a:r>
          </a:p>
        </p:txBody>
      </p:sp>
    </p:spTree>
    <p:extLst>
      <p:ext uri="{BB962C8B-B14F-4D97-AF65-F5344CB8AC3E}">
        <p14:creationId xmlns:p14="http://schemas.microsoft.com/office/powerpoint/2010/main" val="159919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40657E-C4F8-7803-5E94-691888D944CA}"/>
              </a:ext>
            </a:extLst>
          </p:cNvPr>
          <p:cNvSpPr txBox="1"/>
          <p:nvPr/>
        </p:nvSpPr>
        <p:spPr>
          <a:xfrm>
            <a:off x="1201783" y="1872670"/>
            <a:ext cx="6165676" cy="1938992"/>
          </a:xfrm>
          <a:prstGeom prst="rect">
            <a:avLst/>
          </a:prstGeom>
          <a:noFill/>
        </p:spPr>
        <p:txBody>
          <a:bodyPr wrap="square" rtlCol="0">
            <a:spAutoFit/>
          </a:bodyPr>
          <a:lstStyle/>
          <a:p>
            <a:r>
              <a:rPr lang="en-US" sz="1100" dirty="0"/>
              <a:t>Our </a:t>
            </a:r>
            <a:r>
              <a:rPr lang="en-US" sz="1100" b="1" dirty="0"/>
              <a:t>BiteScience </a:t>
            </a:r>
            <a:r>
              <a:rPr lang="en-US" sz="1100" dirty="0"/>
              <a:t>topic for December focuses on our moods. Many studies have shown that your mood can influence perception, motivation, decision-making, social interactions, and even more basic cognitive processes like memory and attention.</a:t>
            </a:r>
          </a:p>
          <a:p>
            <a:endParaRPr lang="en-US" sz="700" b="1" dirty="0"/>
          </a:p>
          <a:p>
            <a:r>
              <a:rPr lang="en-US" sz="1100" b="1" dirty="0"/>
              <a:t>WELLNESS EDUCATION: </a:t>
            </a:r>
            <a:r>
              <a:rPr lang="en-US" sz="1100" dirty="0"/>
              <a:t>Feeling blue? Grab some MOOD food to Chew</a:t>
            </a:r>
          </a:p>
          <a:p>
            <a:r>
              <a:rPr lang="en-US" sz="1100" b="1" dirty="0"/>
              <a:t>MONTHLY FOUCS INGREIDENTS: </a:t>
            </a:r>
            <a:r>
              <a:rPr lang="en-US" sz="1100" dirty="0"/>
              <a:t>Bananas, Berries, Oats, Yogurt</a:t>
            </a:r>
          </a:p>
          <a:p>
            <a:endParaRPr lang="en-US" sz="700" b="1" dirty="0"/>
          </a:p>
          <a:p>
            <a:r>
              <a:rPr lang="en-US" sz="1100" b="1" dirty="0"/>
              <a:t>FEATURED RECIPE: </a:t>
            </a:r>
            <a:r>
              <a:rPr lang="en-US" sz="1100" dirty="0"/>
              <a:t>Thai Chicken &amp; Pineapple Fried Rice (SR5766)</a:t>
            </a:r>
          </a:p>
          <a:p>
            <a:r>
              <a:rPr lang="en-US" sz="1100" b="1" dirty="0"/>
              <a:t>ANATOMY OF TASTE FLAVOR BOOST: </a:t>
            </a:r>
            <a:r>
              <a:rPr lang="en-US" sz="1100" dirty="0"/>
              <a:t>Lime Wedge (Citrus/Bitter) (SR1283)</a:t>
            </a:r>
          </a:p>
          <a:p>
            <a:endParaRPr lang="en-US" sz="700" dirty="0"/>
          </a:p>
          <a:p>
            <a:r>
              <a:rPr lang="en-US" sz="1100" b="1" dirty="0"/>
              <a:t>CLASSROOM ACTIVITY: </a:t>
            </a:r>
            <a:r>
              <a:rPr lang="en-US" sz="1100" dirty="0"/>
              <a:t>Feed the Food to Match the Mood</a:t>
            </a:r>
          </a:p>
          <a:p>
            <a:r>
              <a:rPr lang="en-US" sz="1100" b="1" dirty="0"/>
              <a:t>PARENT BLOG FOR SHARING: </a:t>
            </a:r>
            <a:r>
              <a:rPr lang="en-US" sz="1100" dirty="0"/>
              <a:t>How Food Affects Mood</a:t>
            </a:r>
          </a:p>
        </p:txBody>
      </p:sp>
      <p:sp>
        <p:nvSpPr>
          <p:cNvPr id="3" name="TextBox 2">
            <a:extLst>
              <a:ext uri="{FF2B5EF4-FFF2-40B4-BE49-F238E27FC236}">
                <a16:creationId xmlns:a16="http://schemas.microsoft.com/office/drawing/2014/main" id="{0007B336-525F-D8B2-A9B2-E1F844F37370}"/>
              </a:ext>
            </a:extLst>
          </p:cNvPr>
          <p:cNvSpPr txBox="1"/>
          <p:nvPr/>
        </p:nvSpPr>
        <p:spPr>
          <a:xfrm>
            <a:off x="1201783" y="5412419"/>
            <a:ext cx="1952234" cy="900246"/>
          </a:xfrm>
          <a:prstGeom prst="rect">
            <a:avLst/>
          </a:prstGeom>
          <a:noFill/>
        </p:spPr>
        <p:txBody>
          <a:bodyPr wrap="square" rtlCol="0">
            <a:spAutoFit/>
          </a:bodyPr>
          <a:lstStyle/>
          <a:p>
            <a:r>
              <a:rPr lang="en-US" sz="1050" b="1" dirty="0"/>
              <a:t>FRESH PICK</a:t>
            </a:r>
          </a:p>
          <a:p>
            <a:r>
              <a:rPr lang="en-US" sz="1050" i="1" dirty="0"/>
              <a:t>Minimum 2x per month</a:t>
            </a:r>
          </a:p>
          <a:p>
            <a:r>
              <a:rPr lang="en-US" sz="1050" dirty="0"/>
              <a:t>Bananas (SR1591/SR3613)</a:t>
            </a:r>
          </a:p>
          <a:p>
            <a:r>
              <a:rPr lang="en-US" sz="1050" dirty="0"/>
              <a:t>Berries (SR2554/SR3613)</a:t>
            </a:r>
          </a:p>
          <a:p>
            <a:r>
              <a:rPr lang="en-US" sz="1050" dirty="0"/>
              <a:t>Oats (SR1942)</a:t>
            </a:r>
          </a:p>
        </p:txBody>
      </p:sp>
      <p:pic>
        <p:nvPicPr>
          <p:cNvPr id="4" name="Picture 3" descr="A colorful logo with text and icons&#10;&#10;AI-generated content may be incorrect.">
            <a:extLst>
              <a:ext uri="{FF2B5EF4-FFF2-40B4-BE49-F238E27FC236}">
                <a16:creationId xmlns:a16="http://schemas.microsoft.com/office/drawing/2014/main" id="{DE3C54CA-6FA8-8D3F-1517-C8653DCD4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1" y="1897424"/>
            <a:ext cx="796842" cy="796842"/>
          </a:xfrm>
          <a:prstGeom prst="rect">
            <a:avLst/>
          </a:prstGeom>
        </p:spPr>
      </p:pic>
      <p:sp>
        <p:nvSpPr>
          <p:cNvPr id="5" name="TextBox 4">
            <a:extLst>
              <a:ext uri="{FF2B5EF4-FFF2-40B4-BE49-F238E27FC236}">
                <a16:creationId xmlns:a16="http://schemas.microsoft.com/office/drawing/2014/main" id="{9C4A981A-E336-4148-B9E6-C72FD251B9F3}"/>
              </a:ext>
            </a:extLst>
          </p:cNvPr>
          <p:cNvSpPr txBox="1"/>
          <p:nvPr/>
        </p:nvSpPr>
        <p:spPr>
          <a:xfrm>
            <a:off x="4206240" y="5440247"/>
            <a:ext cx="3254734" cy="2062103"/>
          </a:xfrm>
          <a:prstGeom prst="rect">
            <a:avLst/>
          </a:prstGeom>
          <a:noFill/>
        </p:spPr>
        <p:txBody>
          <a:bodyPr wrap="square" rtlCol="0">
            <a:spAutoFit/>
          </a:bodyPr>
          <a:lstStyle/>
          <a:p>
            <a:r>
              <a:rPr lang="en-US" sz="1100" b="1" dirty="0"/>
              <a:t>FOOD DAYS</a:t>
            </a:r>
          </a:p>
          <a:p>
            <a:r>
              <a:rPr lang="en-US" sz="1100" b="1" dirty="0"/>
              <a:t>Recommended: </a:t>
            </a:r>
          </a:p>
          <a:p>
            <a:r>
              <a:rPr lang="en-US" sz="1100" dirty="0"/>
              <a:t>12/1 Eat a Red Apple Day – Feature fresh red apples</a:t>
            </a:r>
          </a:p>
          <a:p>
            <a:endParaRPr lang="en-US" sz="1050" b="1" dirty="0"/>
          </a:p>
          <a:p>
            <a:r>
              <a:rPr lang="en-US" sz="1050" b="1" dirty="0"/>
              <a:t>Other Food Days:</a:t>
            </a:r>
          </a:p>
          <a:p>
            <a:r>
              <a:rPr lang="en-US" sz="1050" dirty="0"/>
              <a:t>12/4 National Cookie Day</a:t>
            </a:r>
          </a:p>
          <a:p>
            <a:r>
              <a:rPr lang="en-US" sz="1050" dirty="0"/>
              <a:t>12/5 National Comfort Food Day – Feature your district’s favorite comfort food or one of these suggestions: Mac &amp; Cheese, Meatloaf, Shepard’s Pie, Pot Pie</a:t>
            </a:r>
          </a:p>
          <a:p>
            <a:endParaRPr lang="en-US" sz="1050" dirty="0"/>
          </a:p>
        </p:txBody>
      </p:sp>
      <p:sp>
        <p:nvSpPr>
          <p:cNvPr id="6" name="TextBox 5">
            <a:extLst>
              <a:ext uri="{FF2B5EF4-FFF2-40B4-BE49-F238E27FC236}">
                <a16:creationId xmlns:a16="http://schemas.microsoft.com/office/drawing/2014/main" id="{2CFE0342-93EC-3071-E860-2F3ACE1411CE}"/>
              </a:ext>
            </a:extLst>
          </p:cNvPr>
          <p:cNvSpPr txBox="1"/>
          <p:nvPr/>
        </p:nvSpPr>
        <p:spPr>
          <a:xfrm>
            <a:off x="1201783" y="3971435"/>
            <a:ext cx="6008914" cy="1446550"/>
          </a:xfrm>
          <a:prstGeom prst="rect">
            <a:avLst/>
          </a:prstGeom>
          <a:noFill/>
        </p:spPr>
        <p:txBody>
          <a:bodyPr wrap="square" rtlCol="0">
            <a:spAutoFit/>
          </a:bodyPr>
          <a:lstStyle/>
          <a:p>
            <a:r>
              <a:rPr lang="en-US" sz="1100" b="1" dirty="0"/>
              <a:t>SCRATCH-MADE SECONDARY LTO MENU FEATURES </a:t>
            </a:r>
            <a:r>
              <a:rPr lang="en-US" sz="1100" dirty="0"/>
              <a:t>are intended to create excitement and trial of new flavor profiles for secondary students. These recipes can be used in elementary as well. </a:t>
            </a:r>
            <a:endParaRPr lang="en-US" sz="1100" b="1" dirty="0"/>
          </a:p>
          <a:p>
            <a:endParaRPr lang="en-US" sz="1100" b="1" dirty="0"/>
          </a:p>
          <a:p>
            <a:r>
              <a:rPr lang="en-US" sz="1100" b="1" dirty="0"/>
              <a:t>DELI/FAST TAKES: </a:t>
            </a:r>
            <a:r>
              <a:rPr lang="en-US" sz="1100" dirty="0"/>
              <a:t>Sesame Ginger Noodle Salad (SR5835)</a:t>
            </a:r>
          </a:p>
          <a:p>
            <a:r>
              <a:rPr lang="en-US" sz="1100" b="1" dirty="0"/>
              <a:t>PIZZA: </a:t>
            </a:r>
            <a:r>
              <a:rPr lang="en-US" sz="1100" dirty="0"/>
              <a:t>Pizza Bianca (SR5453)</a:t>
            </a:r>
          </a:p>
          <a:p>
            <a:r>
              <a:rPr lang="en-US" sz="1100" b="1" dirty="0"/>
              <a:t>GRILL: </a:t>
            </a:r>
            <a:r>
              <a:rPr lang="en-US" sz="1100" dirty="0"/>
              <a:t>Chicken Katsu Sandwich (SR4661)</a:t>
            </a:r>
          </a:p>
          <a:p>
            <a:endParaRPr lang="en-US" sz="1100" dirty="0"/>
          </a:p>
        </p:txBody>
      </p:sp>
      <p:pic>
        <p:nvPicPr>
          <p:cNvPr id="9" name="Picture 8" descr="A blue circle with white outline of a chef hat&#10;&#10;AI-generated content may be incorrect.">
            <a:extLst>
              <a:ext uri="{FF2B5EF4-FFF2-40B4-BE49-F238E27FC236}">
                <a16:creationId xmlns:a16="http://schemas.microsoft.com/office/drawing/2014/main" id="{88863B31-0969-2CDB-C8E2-0FDF44A31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1" y="3990905"/>
            <a:ext cx="796842" cy="796842"/>
          </a:xfrm>
          <a:prstGeom prst="rect">
            <a:avLst/>
          </a:prstGeom>
        </p:spPr>
      </p:pic>
      <p:sp>
        <p:nvSpPr>
          <p:cNvPr id="10" name="Rectangle 9">
            <a:extLst>
              <a:ext uri="{FF2B5EF4-FFF2-40B4-BE49-F238E27FC236}">
                <a16:creationId xmlns:a16="http://schemas.microsoft.com/office/drawing/2014/main" id="{16E529D2-A4D8-7CDD-D943-D68039150439}"/>
              </a:ext>
            </a:extLst>
          </p:cNvPr>
          <p:cNvSpPr/>
          <p:nvPr/>
        </p:nvSpPr>
        <p:spPr>
          <a:xfrm>
            <a:off x="240631" y="8084305"/>
            <a:ext cx="7291137" cy="1013238"/>
          </a:xfrm>
          <a:prstGeom prst="rect">
            <a:avLst/>
          </a:prstGeom>
          <a:solidFill>
            <a:srgbClr val="56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21B91D-2849-CD00-9DB6-2022930843EE}"/>
              </a:ext>
            </a:extLst>
          </p:cNvPr>
          <p:cNvSpPr/>
          <p:nvPr/>
        </p:nvSpPr>
        <p:spPr>
          <a:xfrm>
            <a:off x="102267" y="8140105"/>
            <a:ext cx="7543800" cy="275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DA49641-CA16-C682-F27E-88337E61C5D6}"/>
              </a:ext>
            </a:extLst>
          </p:cNvPr>
          <p:cNvSpPr txBox="1"/>
          <p:nvPr/>
        </p:nvSpPr>
        <p:spPr>
          <a:xfrm>
            <a:off x="240631" y="8138482"/>
            <a:ext cx="7279105" cy="276999"/>
          </a:xfrm>
          <a:prstGeom prst="rect">
            <a:avLst/>
          </a:prstGeom>
          <a:noFill/>
        </p:spPr>
        <p:txBody>
          <a:bodyPr wrap="square" rtlCol="0">
            <a:spAutoFit/>
          </a:bodyPr>
          <a:lstStyle/>
          <a:p>
            <a:r>
              <a:rPr lang="en-US" sz="1200" b="1" dirty="0"/>
              <a:t>INDEPENDENT SCHOOLS ONLY </a:t>
            </a:r>
            <a:r>
              <a:rPr lang="en-US" sz="1200" dirty="0"/>
              <a:t>(</a:t>
            </a:r>
            <a:r>
              <a:rPr lang="en-US" sz="1200" i="1" dirty="0"/>
              <a:t>DRIVE recipes available in supporting spreadsheet)</a:t>
            </a:r>
          </a:p>
        </p:txBody>
      </p:sp>
      <p:sp>
        <p:nvSpPr>
          <p:cNvPr id="14" name="TextBox 13">
            <a:extLst>
              <a:ext uri="{FF2B5EF4-FFF2-40B4-BE49-F238E27FC236}">
                <a16:creationId xmlns:a16="http://schemas.microsoft.com/office/drawing/2014/main" id="{B9F2313D-3D5C-1211-2E3D-2160854E1003}"/>
              </a:ext>
            </a:extLst>
          </p:cNvPr>
          <p:cNvSpPr txBox="1"/>
          <p:nvPr/>
        </p:nvSpPr>
        <p:spPr>
          <a:xfrm>
            <a:off x="2770079" y="8419709"/>
            <a:ext cx="2232242" cy="461665"/>
          </a:xfrm>
          <a:prstGeom prst="rect">
            <a:avLst/>
          </a:prstGeom>
          <a:noFill/>
        </p:spPr>
        <p:txBody>
          <a:bodyPr wrap="square" rtlCol="0">
            <a:spAutoFit/>
          </a:bodyPr>
          <a:lstStyle/>
          <a:p>
            <a:r>
              <a:rPr lang="en-US" sz="1200" b="1" dirty="0"/>
              <a:t>FOOD DAY</a:t>
            </a:r>
          </a:p>
          <a:p>
            <a:r>
              <a:rPr lang="en-US" sz="1200" dirty="0"/>
              <a:t>12/4 National Cookie Day</a:t>
            </a:r>
          </a:p>
        </p:txBody>
      </p:sp>
      <p:sp>
        <p:nvSpPr>
          <p:cNvPr id="15" name="TextBox 14">
            <a:extLst>
              <a:ext uri="{FF2B5EF4-FFF2-40B4-BE49-F238E27FC236}">
                <a16:creationId xmlns:a16="http://schemas.microsoft.com/office/drawing/2014/main" id="{9D2EC97C-72DF-2570-6A66-A27EC37BBA91}"/>
              </a:ext>
            </a:extLst>
          </p:cNvPr>
          <p:cNvSpPr txBox="1"/>
          <p:nvPr/>
        </p:nvSpPr>
        <p:spPr>
          <a:xfrm>
            <a:off x="404942" y="8458000"/>
            <a:ext cx="2232242" cy="461665"/>
          </a:xfrm>
          <a:prstGeom prst="rect">
            <a:avLst/>
          </a:prstGeom>
          <a:noFill/>
        </p:spPr>
        <p:txBody>
          <a:bodyPr wrap="square" rtlCol="0">
            <a:spAutoFit/>
          </a:bodyPr>
          <a:lstStyle/>
          <a:p>
            <a:r>
              <a:rPr lang="en-US" sz="1200" b="1" dirty="0"/>
              <a:t>FRESH PICK – TRIED IT</a:t>
            </a:r>
          </a:p>
          <a:p>
            <a:r>
              <a:rPr lang="en-US" sz="1200" dirty="0"/>
              <a:t>Oats</a:t>
            </a:r>
          </a:p>
        </p:txBody>
      </p:sp>
      <p:sp>
        <p:nvSpPr>
          <p:cNvPr id="16" name="TextBox 15">
            <a:extLst>
              <a:ext uri="{FF2B5EF4-FFF2-40B4-BE49-F238E27FC236}">
                <a16:creationId xmlns:a16="http://schemas.microsoft.com/office/drawing/2014/main" id="{93BF6486-4060-BC6C-7D68-D124A4E47F74}"/>
              </a:ext>
            </a:extLst>
          </p:cNvPr>
          <p:cNvSpPr txBox="1"/>
          <p:nvPr/>
        </p:nvSpPr>
        <p:spPr>
          <a:xfrm>
            <a:off x="1201782" y="6397715"/>
            <a:ext cx="2434141" cy="900246"/>
          </a:xfrm>
          <a:prstGeom prst="rect">
            <a:avLst/>
          </a:prstGeom>
          <a:noFill/>
        </p:spPr>
        <p:txBody>
          <a:bodyPr wrap="square" rtlCol="0">
            <a:spAutoFit/>
          </a:bodyPr>
          <a:lstStyle/>
          <a:p>
            <a:r>
              <a:rPr lang="en-US" sz="1050" b="1" dirty="0"/>
              <a:t>HOLIDAYS &amp; CELEBRATIONS</a:t>
            </a:r>
          </a:p>
          <a:p>
            <a:r>
              <a:rPr lang="en-US" sz="1050" dirty="0"/>
              <a:t>12/3 International Day for People with Disabilities</a:t>
            </a:r>
          </a:p>
          <a:p>
            <a:r>
              <a:rPr lang="en-US" sz="1050" dirty="0"/>
              <a:t>12/25 Christmas</a:t>
            </a:r>
          </a:p>
          <a:p>
            <a:endParaRPr lang="en-US" sz="1050" dirty="0"/>
          </a:p>
        </p:txBody>
      </p:sp>
      <p:pic>
        <p:nvPicPr>
          <p:cNvPr id="17" name="Picture 16">
            <a:extLst>
              <a:ext uri="{FF2B5EF4-FFF2-40B4-BE49-F238E27FC236}">
                <a16:creationId xmlns:a16="http://schemas.microsoft.com/office/drawing/2014/main" id="{3A84230A-750A-6D31-CD9B-E88528CE51B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45538" y="6496816"/>
            <a:ext cx="715645" cy="405045"/>
          </a:xfrm>
          <a:prstGeom prst="rect">
            <a:avLst/>
          </a:prstGeom>
        </p:spPr>
      </p:pic>
      <p:sp>
        <p:nvSpPr>
          <p:cNvPr id="19" name="TextBox 18">
            <a:extLst>
              <a:ext uri="{FF2B5EF4-FFF2-40B4-BE49-F238E27FC236}">
                <a16:creationId xmlns:a16="http://schemas.microsoft.com/office/drawing/2014/main" id="{4AFE7D74-C024-43EF-3C40-329E573981EC}"/>
              </a:ext>
            </a:extLst>
          </p:cNvPr>
          <p:cNvSpPr txBox="1"/>
          <p:nvPr/>
        </p:nvSpPr>
        <p:spPr>
          <a:xfrm>
            <a:off x="1201782" y="7223255"/>
            <a:ext cx="2684417" cy="738664"/>
          </a:xfrm>
          <a:prstGeom prst="rect">
            <a:avLst/>
          </a:prstGeom>
          <a:noFill/>
        </p:spPr>
        <p:txBody>
          <a:bodyPr wrap="square" rtlCol="0">
            <a:spAutoFit/>
          </a:bodyPr>
          <a:lstStyle/>
          <a:p>
            <a:r>
              <a:rPr lang="en-US" sz="1050" b="1" dirty="0"/>
              <a:t>STUDENT EXPERIENCE MOMENTS</a:t>
            </a:r>
          </a:p>
          <a:p>
            <a:r>
              <a:rPr lang="en-US" sz="1050" dirty="0"/>
              <a:t>Season of Giving – Host a food drive or partner with a student group for a community give back event. </a:t>
            </a:r>
          </a:p>
        </p:txBody>
      </p:sp>
      <p:pic>
        <p:nvPicPr>
          <p:cNvPr id="13" name="Picture 12">
            <a:extLst>
              <a:ext uri="{FF2B5EF4-FFF2-40B4-BE49-F238E27FC236}">
                <a16:creationId xmlns:a16="http://schemas.microsoft.com/office/drawing/2014/main" id="{F894EB54-A9E4-AFB9-FB01-C22D8A542D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51483" y="5408809"/>
            <a:ext cx="654756" cy="654756"/>
          </a:xfrm>
          <a:prstGeom prst="rect">
            <a:avLst/>
          </a:prstGeom>
        </p:spPr>
      </p:pic>
      <p:pic>
        <p:nvPicPr>
          <p:cNvPr id="18" name="Picture 17">
            <a:extLst>
              <a:ext uri="{FF2B5EF4-FFF2-40B4-BE49-F238E27FC236}">
                <a16:creationId xmlns:a16="http://schemas.microsoft.com/office/drawing/2014/main" id="{3EA6BCD6-D140-1C9F-CCEB-DE2E85AD63F8}"/>
              </a:ext>
            </a:extLst>
          </p:cNvPr>
          <p:cNvPicPr>
            <a:picLocks noChangeAspect="1"/>
          </p:cNvPicPr>
          <p:nvPr/>
        </p:nvPicPr>
        <p:blipFill>
          <a:blip r:embed="rId6">
            <a:extLst>
              <a:ext uri="{28A0092B-C50C-407E-A947-70E740481C1C}">
                <a14:useLocalDpi xmlns:a14="http://schemas.microsoft.com/office/drawing/2010/main" val="0"/>
              </a:ext>
            </a:extLst>
          </a:blip>
          <a:srcRect t="686" b="-474"/>
          <a:stretch>
            <a:fillRect/>
          </a:stretch>
        </p:blipFill>
        <p:spPr>
          <a:xfrm>
            <a:off x="509358" y="5479239"/>
            <a:ext cx="597395" cy="596125"/>
          </a:xfrm>
          <a:prstGeom prst="rect">
            <a:avLst/>
          </a:prstGeom>
        </p:spPr>
      </p:pic>
      <p:pic>
        <p:nvPicPr>
          <p:cNvPr id="20" name="Picture 19" descr="A colorful striped sign with black text&#10;&#10;AI-generated content may be incorrect.">
            <a:extLst>
              <a:ext uri="{FF2B5EF4-FFF2-40B4-BE49-F238E27FC236}">
                <a16:creationId xmlns:a16="http://schemas.microsoft.com/office/drawing/2014/main" id="{4815362C-99B5-D451-2AB1-CE61FB6D7834}"/>
              </a:ext>
            </a:extLst>
          </p:cNvPr>
          <p:cNvPicPr>
            <a:picLocks noChangeAspect="1"/>
          </p:cNvPicPr>
          <p:nvPr/>
        </p:nvPicPr>
        <p:blipFill>
          <a:blip r:embed="rId7">
            <a:extLst>
              <a:ext uri="{28A0092B-C50C-407E-A947-70E740481C1C}">
                <a14:useLocalDpi xmlns:a14="http://schemas.microsoft.com/office/drawing/2010/main" val="0"/>
              </a:ext>
            </a:extLst>
          </a:blip>
          <a:srcRect t="31582" b="31423"/>
          <a:stretch>
            <a:fillRect/>
          </a:stretch>
        </p:blipFill>
        <p:spPr>
          <a:xfrm>
            <a:off x="503708" y="7335345"/>
            <a:ext cx="657475" cy="243237"/>
          </a:xfrm>
          <a:prstGeom prst="rect">
            <a:avLst/>
          </a:prstGeom>
        </p:spPr>
      </p:pic>
      <p:pic>
        <p:nvPicPr>
          <p:cNvPr id="7" name="Picture 6">
            <a:extLst>
              <a:ext uri="{FF2B5EF4-FFF2-40B4-BE49-F238E27FC236}">
                <a16:creationId xmlns:a16="http://schemas.microsoft.com/office/drawing/2014/main" id="{E596D861-2490-026B-43BF-F66D51D1A75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7334" y="3521240"/>
            <a:ext cx="206634" cy="199988"/>
          </a:xfrm>
          <a:prstGeom prst="rect">
            <a:avLst/>
          </a:prstGeom>
        </p:spPr>
      </p:pic>
      <p:sp>
        <p:nvSpPr>
          <p:cNvPr id="8" name="TextBox 7">
            <a:extLst>
              <a:ext uri="{FF2B5EF4-FFF2-40B4-BE49-F238E27FC236}">
                <a16:creationId xmlns:a16="http://schemas.microsoft.com/office/drawing/2014/main" id="{CB3518C3-8710-63D0-D77A-20F0D1003707}"/>
              </a:ext>
            </a:extLst>
          </p:cNvPr>
          <p:cNvSpPr txBox="1"/>
          <p:nvPr/>
        </p:nvSpPr>
        <p:spPr>
          <a:xfrm>
            <a:off x="570438" y="9228970"/>
            <a:ext cx="2303391" cy="646331"/>
          </a:xfrm>
          <a:prstGeom prst="rect">
            <a:avLst/>
          </a:prstGeom>
          <a:noFill/>
        </p:spPr>
        <p:txBody>
          <a:bodyPr wrap="square" rtlCol="0">
            <a:spAutoFit/>
          </a:bodyPr>
          <a:lstStyle/>
          <a:p>
            <a:r>
              <a:rPr lang="en-US" b="1" dirty="0"/>
              <a:t>DON’T FORGET TO</a:t>
            </a:r>
          </a:p>
          <a:p>
            <a:r>
              <a:rPr lang="en-US" b="1" dirty="0"/>
              <a:t>COMMUNICATE</a:t>
            </a:r>
          </a:p>
        </p:txBody>
      </p:sp>
      <p:pic>
        <p:nvPicPr>
          <p:cNvPr id="21" name="Picture 20">
            <a:extLst>
              <a:ext uri="{FF2B5EF4-FFF2-40B4-BE49-F238E27FC236}">
                <a16:creationId xmlns:a16="http://schemas.microsoft.com/office/drawing/2014/main" id="{F07A9377-D416-E15B-7E4E-86C1E72282D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76063" y="9372908"/>
            <a:ext cx="364098" cy="352388"/>
          </a:xfrm>
          <a:prstGeom prst="rect">
            <a:avLst/>
          </a:prstGeom>
        </p:spPr>
      </p:pic>
      <p:sp>
        <p:nvSpPr>
          <p:cNvPr id="22" name="TextBox 21">
            <a:extLst>
              <a:ext uri="{FF2B5EF4-FFF2-40B4-BE49-F238E27FC236}">
                <a16:creationId xmlns:a16="http://schemas.microsoft.com/office/drawing/2014/main" id="{0171C088-3F58-7DF8-2696-0E89A2EFE092}"/>
              </a:ext>
            </a:extLst>
          </p:cNvPr>
          <p:cNvSpPr txBox="1"/>
          <p:nvPr/>
        </p:nvSpPr>
        <p:spPr>
          <a:xfrm>
            <a:off x="2703342" y="9239819"/>
            <a:ext cx="4749657" cy="577081"/>
          </a:xfrm>
          <a:prstGeom prst="rect">
            <a:avLst/>
          </a:prstGeom>
          <a:solidFill>
            <a:srgbClr val="B0D7F4"/>
          </a:solidFill>
        </p:spPr>
        <p:txBody>
          <a:bodyPr wrap="square">
            <a:spAutoFit/>
          </a:bodyPr>
          <a:lstStyle/>
          <a:p>
            <a:r>
              <a:rPr lang="en-US" sz="1050" dirty="0"/>
              <a:t>Make sure to promote and tell your story! Reference the At School Social Media Calendar for monthly blog posts and supporting social media content to drive excitement and interest around the activities planned at your district. </a:t>
            </a:r>
          </a:p>
        </p:txBody>
      </p:sp>
    </p:spTree>
    <p:extLst>
      <p:ext uri="{BB962C8B-B14F-4D97-AF65-F5344CB8AC3E}">
        <p14:creationId xmlns:p14="http://schemas.microsoft.com/office/powerpoint/2010/main" val="41030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logo with text and icons&#10;&#10;AI-generated content may be incorrect.">
            <a:extLst>
              <a:ext uri="{FF2B5EF4-FFF2-40B4-BE49-F238E27FC236}">
                <a16:creationId xmlns:a16="http://schemas.microsoft.com/office/drawing/2014/main" id="{9079A362-3E21-B7EB-07A2-2F519D2CD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76" y="1963837"/>
            <a:ext cx="347251" cy="347251"/>
          </a:xfrm>
          <a:prstGeom prst="rect">
            <a:avLst/>
          </a:prstGeom>
        </p:spPr>
      </p:pic>
      <p:cxnSp>
        <p:nvCxnSpPr>
          <p:cNvPr id="4" name="Straight Connector 3">
            <a:extLst>
              <a:ext uri="{FF2B5EF4-FFF2-40B4-BE49-F238E27FC236}">
                <a16:creationId xmlns:a16="http://schemas.microsoft.com/office/drawing/2014/main" id="{D2B13EFA-DE24-BD0B-340A-B568C922AD44}"/>
              </a:ext>
            </a:extLst>
          </p:cNvPr>
          <p:cNvCxnSpPr>
            <a:cxnSpLocks/>
          </p:cNvCxnSpPr>
          <p:nvPr/>
        </p:nvCxnSpPr>
        <p:spPr>
          <a:xfrm>
            <a:off x="2486974" y="2118908"/>
            <a:ext cx="4884548"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 name="Rectangle: Rounded Corners 4">
            <a:extLst>
              <a:ext uri="{FF2B5EF4-FFF2-40B4-BE49-F238E27FC236}">
                <a16:creationId xmlns:a16="http://schemas.microsoft.com/office/drawing/2014/main" id="{E6E15FE9-EF30-9B94-C6A3-7E9C9BF0FD2A}"/>
              </a:ext>
            </a:extLst>
          </p:cNvPr>
          <p:cNvSpPr/>
          <p:nvPr/>
        </p:nvSpPr>
        <p:spPr>
          <a:xfrm>
            <a:off x="640127" y="1999767"/>
            <a:ext cx="1846847" cy="347251"/>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Feeling blue? Grab some MOOD food to Chew</a:t>
            </a:r>
          </a:p>
        </p:txBody>
      </p:sp>
      <p:cxnSp>
        <p:nvCxnSpPr>
          <p:cNvPr id="6" name="Straight Connector 5">
            <a:extLst>
              <a:ext uri="{FF2B5EF4-FFF2-40B4-BE49-F238E27FC236}">
                <a16:creationId xmlns:a16="http://schemas.microsoft.com/office/drawing/2014/main" id="{2B3629AA-D4B9-EAF1-7D1E-346F200C3793}"/>
              </a:ext>
            </a:extLst>
          </p:cNvPr>
          <p:cNvCxnSpPr>
            <a:cxnSpLocks/>
          </p:cNvCxnSpPr>
          <p:nvPr/>
        </p:nvCxnSpPr>
        <p:spPr>
          <a:xfrm>
            <a:off x="387303" y="3547680"/>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DDB59CE-4E4B-024B-A57D-EA73626F51F3}"/>
              </a:ext>
            </a:extLst>
          </p:cNvPr>
          <p:cNvCxnSpPr>
            <a:cxnSpLocks/>
          </p:cNvCxnSpPr>
          <p:nvPr/>
        </p:nvCxnSpPr>
        <p:spPr>
          <a:xfrm>
            <a:off x="314996" y="7046014"/>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E519B5A-7BAB-045C-8AE8-43062E108594}"/>
              </a:ext>
            </a:extLst>
          </p:cNvPr>
          <p:cNvCxnSpPr>
            <a:cxnSpLocks/>
          </p:cNvCxnSpPr>
          <p:nvPr/>
        </p:nvCxnSpPr>
        <p:spPr>
          <a:xfrm>
            <a:off x="321368" y="5257261"/>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11A53FB-1D27-EDF4-AE38-D494B52937D7}"/>
              </a:ext>
            </a:extLst>
          </p:cNvPr>
          <p:cNvCxnSpPr>
            <a:cxnSpLocks/>
          </p:cNvCxnSpPr>
          <p:nvPr/>
        </p:nvCxnSpPr>
        <p:spPr>
          <a:xfrm>
            <a:off x="318052" y="7792206"/>
            <a:ext cx="4028356"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E113E719-329E-CD7B-E636-7E25535DB77C}"/>
              </a:ext>
            </a:extLst>
          </p:cNvPr>
          <p:cNvPicPr>
            <a:picLocks noChangeAspect="1"/>
          </p:cNvPicPr>
          <p:nvPr/>
        </p:nvPicPr>
        <p:blipFill>
          <a:blip r:embed="rId3">
            <a:extLst>
              <a:ext uri="{28A0092B-C50C-407E-A947-70E740481C1C}">
                <a14:useLocalDpi xmlns:a14="http://schemas.microsoft.com/office/drawing/2010/main" val="0"/>
              </a:ext>
            </a:extLst>
          </a:blip>
          <a:srcRect t="686" b="-474"/>
          <a:stretch>
            <a:fillRect/>
          </a:stretch>
        </p:blipFill>
        <p:spPr>
          <a:xfrm>
            <a:off x="531743" y="8464917"/>
            <a:ext cx="565483" cy="564281"/>
          </a:xfrm>
          <a:prstGeom prst="rect">
            <a:avLst/>
          </a:prstGeom>
        </p:spPr>
      </p:pic>
      <p:sp>
        <p:nvSpPr>
          <p:cNvPr id="12" name="Rectangle: Rounded Corners 11">
            <a:extLst>
              <a:ext uri="{FF2B5EF4-FFF2-40B4-BE49-F238E27FC236}">
                <a16:creationId xmlns:a16="http://schemas.microsoft.com/office/drawing/2014/main" id="{1E835B13-7F74-8502-6809-58A6D5F8B4FA}"/>
              </a:ext>
            </a:extLst>
          </p:cNvPr>
          <p:cNvSpPr/>
          <p:nvPr/>
        </p:nvSpPr>
        <p:spPr>
          <a:xfrm>
            <a:off x="1097227" y="8328838"/>
            <a:ext cx="2267040" cy="1375418"/>
          </a:xfrm>
          <a:prstGeom prst="round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Month’s Suggestions:</a:t>
            </a:r>
          </a:p>
          <a:p>
            <a:pPr marL="171450" indent="-171450">
              <a:buFont typeface="Wingdings" panose="05000000000000000000" pitchFamily="2" charset="2"/>
              <a:buChar char="§"/>
            </a:pPr>
            <a:r>
              <a:rPr lang="en-US" sz="1050" dirty="0">
                <a:solidFill>
                  <a:schemeClr val="tx1"/>
                </a:solidFill>
              </a:rPr>
              <a:t>Bananas</a:t>
            </a:r>
          </a:p>
          <a:p>
            <a:pPr marL="171450" indent="-171450">
              <a:buFont typeface="Wingdings" panose="05000000000000000000" pitchFamily="2" charset="2"/>
              <a:buChar char="§"/>
            </a:pPr>
            <a:r>
              <a:rPr lang="en-US" sz="1050" dirty="0">
                <a:solidFill>
                  <a:schemeClr val="tx1"/>
                </a:solidFill>
              </a:rPr>
              <a:t>Berries</a:t>
            </a:r>
          </a:p>
          <a:p>
            <a:pPr marL="171450" indent="-171450">
              <a:buFont typeface="Wingdings" panose="05000000000000000000" pitchFamily="2" charset="2"/>
              <a:buChar char="§"/>
            </a:pPr>
            <a:r>
              <a:rPr lang="en-US" sz="1050" dirty="0">
                <a:solidFill>
                  <a:schemeClr val="tx1"/>
                </a:solidFill>
              </a:rPr>
              <a:t>Oats</a:t>
            </a:r>
          </a:p>
          <a:p>
            <a:r>
              <a:rPr lang="en-US" sz="1050" dirty="0">
                <a:solidFill>
                  <a:schemeClr val="tx1"/>
                </a:solidFill>
              </a:rPr>
              <a:t>Or select what makes the most sense based on seasonality and local availability</a:t>
            </a:r>
          </a:p>
        </p:txBody>
      </p:sp>
      <p:sp>
        <p:nvSpPr>
          <p:cNvPr id="15" name="Rectangle: Rounded Corners 14">
            <a:extLst>
              <a:ext uri="{FF2B5EF4-FFF2-40B4-BE49-F238E27FC236}">
                <a16:creationId xmlns:a16="http://schemas.microsoft.com/office/drawing/2014/main" id="{DF881466-FF2A-733C-0BB9-168E1B58FA3E}"/>
              </a:ext>
            </a:extLst>
          </p:cNvPr>
          <p:cNvSpPr/>
          <p:nvPr/>
        </p:nvSpPr>
        <p:spPr>
          <a:xfrm>
            <a:off x="3425991" y="2163274"/>
            <a:ext cx="920417" cy="792215"/>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Thai Chicken &amp; Pineapple Fried</a:t>
            </a:r>
          </a:p>
          <a:p>
            <a:r>
              <a:rPr lang="en-US" sz="1050" dirty="0">
                <a:solidFill>
                  <a:schemeClr val="tx1"/>
                </a:solidFill>
              </a:rPr>
              <a:t>Rice</a:t>
            </a:r>
          </a:p>
        </p:txBody>
      </p:sp>
      <p:pic>
        <p:nvPicPr>
          <p:cNvPr id="16" name="Picture 15" descr="A colorful logo with text and icons&#10;&#10;AI-generated content may be incorrect.">
            <a:extLst>
              <a:ext uri="{FF2B5EF4-FFF2-40B4-BE49-F238E27FC236}">
                <a16:creationId xmlns:a16="http://schemas.microsoft.com/office/drawing/2014/main" id="{61AFA057-0E88-C4D9-5A9E-2DE03BBDB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2599094"/>
            <a:ext cx="312820" cy="312820"/>
          </a:xfrm>
          <a:prstGeom prst="rect">
            <a:avLst/>
          </a:prstGeom>
        </p:spPr>
      </p:pic>
      <p:cxnSp>
        <p:nvCxnSpPr>
          <p:cNvPr id="17" name="Straight Connector 16">
            <a:extLst>
              <a:ext uri="{FF2B5EF4-FFF2-40B4-BE49-F238E27FC236}">
                <a16:creationId xmlns:a16="http://schemas.microsoft.com/office/drawing/2014/main" id="{0CC2C7CD-47C0-08AC-A32A-2CBAAEF14FDF}"/>
              </a:ext>
            </a:extLst>
          </p:cNvPr>
          <p:cNvCxnSpPr>
            <a:cxnSpLocks/>
          </p:cNvCxnSpPr>
          <p:nvPr/>
        </p:nvCxnSpPr>
        <p:spPr>
          <a:xfrm>
            <a:off x="1023821" y="3784686"/>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8" name="Rectangle: Rounded Corners 17">
            <a:extLst>
              <a:ext uri="{FF2B5EF4-FFF2-40B4-BE49-F238E27FC236}">
                <a16:creationId xmlns:a16="http://schemas.microsoft.com/office/drawing/2014/main" id="{49C4E89D-8263-A96D-20EE-0C4A335F8EDE}"/>
              </a:ext>
            </a:extLst>
          </p:cNvPr>
          <p:cNvSpPr/>
          <p:nvPr/>
        </p:nvSpPr>
        <p:spPr>
          <a:xfrm>
            <a:off x="387303" y="3641600"/>
            <a:ext cx="889372"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Chicken Katsu Sandwich</a:t>
            </a:r>
          </a:p>
        </p:txBody>
      </p:sp>
      <p:pic>
        <p:nvPicPr>
          <p:cNvPr id="21" name="Picture 20" descr="A blue circle with white outline of a chef hat&#10;&#10;AI-generated content may be incorrect.">
            <a:extLst>
              <a:ext uri="{FF2B5EF4-FFF2-40B4-BE49-F238E27FC236}">
                <a16:creationId xmlns:a16="http://schemas.microsoft.com/office/drawing/2014/main" id="{390EF1F9-D9FA-BF09-9466-DBCE06035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206" y="3647032"/>
            <a:ext cx="293397" cy="293397"/>
          </a:xfrm>
          <a:prstGeom prst="rect">
            <a:avLst/>
          </a:prstGeom>
        </p:spPr>
      </p:pic>
      <p:sp>
        <p:nvSpPr>
          <p:cNvPr id="25" name="Rectangle: Rounded Corners 24">
            <a:extLst>
              <a:ext uri="{FF2B5EF4-FFF2-40B4-BE49-F238E27FC236}">
                <a16:creationId xmlns:a16="http://schemas.microsoft.com/office/drawing/2014/main" id="{B384631A-5A20-7959-AD67-C510BAE0857E}"/>
              </a:ext>
            </a:extLst>
          </p:cNvPr>
          <p:cNvSpPr/>
          <p:nvPr/>
        </p:nvSpPr>
        <p:spPr>
          <a:xfrm>
            <a:off x="4429161" y="6779684"/>
            <a:ext cx="960984" cy="149134"/>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Christmas</a:t>
            </a:r>
          </a:p>
        </p:txBody>
      </p:sp>
      <p:sp>
        <p:nvSpPr>
          <p:cNvPr id="27" name="Rectangle: Rounded Corners 26">
            <a:extLst>
              <a:ext uri="{FF2B5EF4-FFF2-40B4-BE49-F238E27FC236}">
                <a16:creationId xmlns:a16="http://schemas.microsoft.com/office/drawing/2014/main" id="{9F08EAD1-DA6D-E718-2FBD-1C819C43B077}"/>
              </a:ext>
            </a:extLst>
          </p:cNvPr>
          <p:cNvSpPr/>
          <p:nvPr/>
        </p:nvSpPr>
        <p:spPr>
          <a:xfrm>
            <a:off x="4449444" y="2242135"/>
            <a:ext cx="920417" cy="294617"/>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Cookie Day</a:t>
            </a:r>
          </a:p>
        </p:txBody>
      </p:sp>
      <p:sp>
        <p:nvSpPr>
          <p:cNvPr id="28" name="Rectangle: Rounded Corners 27">
            <a:extLst>
              <a:ext uri="{FF2B5EF4-FFF2-40B4-BE49-F238E27FC236}">
                <a16:creationId xmlns:a16="http://schemas.microsoft.com/office/drawing/2014/main" id="{64ADF795-4428-F7E4-D614-2EC51EC1EA91}"/>
              </a:ext>
            </a:extLst>
          </p:cNvPr>
          <p:cNvSpPr/>
          <p:nvPr/>
        </p:nvSpPr>
        <p:spPr>
          <a:xfrm>
            <a:off x="1411813" y="2388963"/>
            <a:ext cx="920417" cy="303927"/>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Eat a Red Apple Day</a:t>
            </a:r>
          </a:p>
        </p:txBody>
      </p:sp>
      <p:grpSp>
        <p:nvGrpSpPr>
          <p:cNvPr id="35" name="Group 34">
            <a:extLst>
              <a:ext uri="{FF2B5EF4-FFF2-40B4-BE49-F238E27FC236}">
                <a16:creationId xmlns:a16="http://schemas.microsoft.com/office/drawing/2014/main" id="{6CCA410C-DD55-5318-08F0-7E2088528055}"/>
              </a:ext>
            </a:extLst>
          </p:cNvPr>
          <p:cNvGrpSpPr/>
          <p:nvPr/>
        </p:nvGrpSpPr>
        <p:grpSpPr>
          <a:xfrm>
            <a:off x="442189" y="9035673"/>
            <a:ext cx="744590" cy="594327"/>
            <a:chOff x="4735108" y="9026345"/>
            <a:chExt cx="744590" cy="594327"/>
          </a:xfrm>
        </p:grpSpPr>
        <p:sp>
          <p:nvSpPr>
            <p:cNvPr id="34" name="Oval 33">
              <a:extLst>
                <a:ext uri="{FF2B5EF4-FFF2-40B4-BE49-F238E27FC236}">
                  <a16:creationId xmlns:a16="http://schemas.microsoft.com/office/drawing/2014/main" id="{109C87DA-9A5C-E920-5C5B-A515FBA4E893}"/>
                </a:ext>
              </a:extLst>
            </p:cNvPr>
            <p:cNvSpPr/>
            <p:nvPr/>
          </p:nvSpPr>
          <p:spPr>
            <a:xfrm>
              <a:off x="4841637" y="9026345"/>
              <a:ext cx="545200" cy="564281"/>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62E9C049-1E21-D9E8-74A0-CDA01506003C}"/>
                </a:ext>
              </a:extLst>
            </p:cNvPr>
            <p:cNvPicPr>
              <a:picLocks noChangeAspect="1"/>
            </p:cNvPicPr>
            <p:nvPr/>
          </p:nvPicPr>
          <p:blipFill>
            <a:blip r:embed="rId5">
              <a:extLst>
                <a:ext uri="{28A0092B-C50C-407E-A947-70E740481C1C}">
                  <a14:useLocalDpi xmlns:a14="http://schemas.microsoft.com/office/drawing/2010/main" val="0"/>
                </a:ext>
              </a:extLst>
            </a:blip>
            <a:srcRect t="16912" b="5909"/>
            <a:stretch>
              <a:fillRect/>
            </a:stretch>
          </p:blipFill>
          <p:spPr>
            <a:xfrm>
              <a:off x="4735108" y="9045997"/>
              <a:ext cx="744590" cy="574675"/>
            </a:xfrm>
            <a:prstGeom prst="rect">
              <a:avLst/>
            </a:prstGeom>
          </p:spPr>
        </p:pic>
      </p:grpSp>
      <p:sp>
        <p:nvSpPr>
          <p:cNvPr id="39" name="Rectangle: Rounded Corners 38">
            <a:extLst>
              <a:ext uri="{FF2B5EF4-FFF2-40B4-BE49-F238E27FC236}">
                <a16:creationId xmlns:a16="http://schemas.microsoft.com/office/drawing/2014/main" id="{CDDA095C-BC71-DEB2-00D2-DBA977670566}"/>
              </a:ext>
            </a:extLst>
          </p:cNvPr>
          <p:cNvSpPr/>
          <p:nvPr/>
        </p:nvSpPr>
        <p:spPr>
          <a:xfrm>
            <a:off x="3437969" y="5551455"/>
            <a:ext cx="920417" cy="792215"/>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Thai Chicken &amp; Pineapple Fried</a:t>
            </a:r>
          </a:p>
          <a:p>
            <a:r>
              <a:rPr lang="en-US" sz="1050" dirty="0">
                <a:solidFill>
                  <a:schemeClr val="tx1"/>
                </a:solidFill>
              </a:rPr>
              <a:t>Rice</a:t>
            </a:r>
          </a:p>
        </p:txBody>
      </p:sp>
      <p:pic>
        <p:nvPicPr>
          <p:cNvPr id="40" name="Picture 39" descr="A colorful logo with text and icons&#10;&#10;AI-generated content may be incorrect.">
            <a:extLst>
              <a:ext uri="{FF2B5EF4-FFF2-40B4-BE49-F238E27FC236}">
                <a16:creationId xmlns:a16="http://schemas.microsoft.com/office/drawing/2014/main" id="{AE970ED2-B56F-9911-0720-90BA8706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566" y="5987275"/>
            <a:ext cx="312820" cy="312820"/>
          </a:xfrm>
          <a:prstGeom prst="rect">
            <a:avLst/>
          </a:prstGeom>
        </p:spPr>
      </p:pic>
      <p:sp>
        <p:nvSpPr>
          <p:cNvPr id="41" name="Rectangle: Rounded Corners 40">
            <a:extLst>
              <a:ext uri="{FF2B5EF4-FFF2-40B4-BE49-F238E27FC236}">
                <a16:creationId xmlns:a16="http://schemas.microsoft.com/office/drawing/2014/main" id="{735BD643-D4C7-590D-90FA-C49ECF011E51}"/>
              </a:ext>
            </a:extLst>
          </p:cNvPr>
          <p:cNvSpPr/>
          <p:nvPr/>
        </p:nvSpPr>
        <p:spPr>
          <a:xfrm>
            <a:off x="5472897" y="2315059"/>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Comfort Food Day</a:t>
            </a:r>
          </a:p>
        </p:txBody>
      </p:sp>
      <p:sp>
        <p:nvSpPr>
          <p:cNvPr id="42" name="Rectangle: Rounded Corners 41">
            <a:extLst>
              <a:ext uri="{FF2B5EF4-FFF2-40B4-BE49-F238E27FC236}">
                <a16:creationId xmlns:a16="http://schemas.microsoft.com/office/drawing/2014/main" id="{D80134A1-2640-2C80-AAF2-C8666DB95AB4}"/>
              </a:ext>
            </a:extLst>
          </p:cNvPr>
          <p:cNvSpPr/>
          <p:nvPr/>
        </p:nvSpPr>
        <p:spPr>
          <a:xfrm>
            <a:off x="335687" y="5335784"/>
            <a:ext cx="1012680" cy="87054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Season of Giving Community Impact Activity</a:t>
            </a:r>
          </a:p>
        </p:txBody>
      </p:sp>
      <p:cxnSp>
        <p:nvCxnSpPr>
          <p:cNvPr id="43" name="Straight Connector 42">
            <a:extLst>
              <a:ext uri="{FF2B5EF4-FFF2-40B4-BE49-F238E27FC236}">
                <a16:creationId xmlns:a16="http://schemas.microsoft.com/office/drawing/2014/main" id="{8D2E2281-9025-AF78-5F8E-7E120956F3C4}"/>
              </a:ext>
            </a:extLst>
          </p:cNvPr>
          <p:cNvCxnSpPr>
            <a:cxnSpLocks/>
          </p:cNvCxnSpPr>
          <p:nvPr/>
        </p:nvCxnSpPr>
        <p:spPr>
          <a:xfrm>
            <a:off x="1230779" y="5428512"/>
            <a:ext cx="5151689" cy="0"/>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Rounded Corners 43">
            <a:extLst>
              <a:ext uri="{FF2B5EF4-FFF2-40B4-BE49-F238E27FC236}">
                <a16:creationId xmlns:a16="http://schemas.microsoft.com/office/drawing/2014/main" id="{B6FCB461-7974-95D1-97C4-0A3F2FD1DCDE}"/>
              </a:ext>
            </a:extLst>
          </p:cNvPr>
          <p:cNvSpPr/>
          <p:nvPr/>
        </p:nvSpPr>
        <p:spPr>
          <a:xfrm>
            <a:off x="3437969" y="1711089"/>
            <a:ext cx="940699" cy="388618"/>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International Day for People with Disabilities</a:t>
            </a:r>
          </a:p>
        </p:txBody>
      </p:sp>
      <p:sp>
        <p:nvSpPr>
          <p:cNvPr id="45" name="Rectangle: Rounded Corners 44">
            <a:extLst>
              <a:ext uri="{FF2B5EF4-FFF2-40B4-BE49-F238E27FC236}">
                <a16:creationId xmlns:a16="http://schemas.microsoft.com/office/drawing/2014/main" id="{88089D96-0945-C509-CF19-78E3B498ACBD}"/>
              </a:ext>
            </a:extLst>
          </p:cNvPr>
          <p:cNvSpPr/>
          <p:nvPr/>
        </p:nvSpPr>
        <p:spPr>
          <a:xfrm>
            <a:off x="2442410" y="3680479"/>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46" name="Straight Connector 45">
            <a:extLst>
              <a:ext uri="{FF2B5EF4-FFF2-40B4-BE49-F238E27FC236}">
                <a16:creationId xmlns:a16="http://schemas.microsoft.com/office/drawing/2014/main" id="{F7E6D90B-9B48-7F22-DA4D-8CE1C452A9FC}"/>
              </a:ext>
            </a:extLst>
          </p:cNvPr>
          <p:cNvCxnSpPr>
            <a:cxnSpLocks/>
          </p:cNvCxnSpPr>
          <p:nvPr/>
        </p:nvCxnSpPr>
        <p:spPr>
          <a:xfrm>
            <a:off x="4801988" y="3803213"/>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6323068-6FD1-F62A-C0C5-E9256BD031F7}"/>
              </a:ext>
            </a:extLst>
          </p:cNvPr>
          <p:cNvCxnSpPr>
            <a:cxnSpLocks/>
          </p:cNvCxnSpPr>
          <p:nvPr/>
        </p:nvCxnSpPr>
        <p:spPr>
          <a:xfrm flipH="1">
            <a:off x="335687" y="7376101"/>
            <a:ext cx="4058421" cy="0"/>
          </a:xfrm>
          <a:prstGeom prst="line">
            <a:avLst/>
          </a:prstGeom>
          <a:ln w="3175">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56A8A2CA-DAB9-7EFA-C6C7-27724231AA8C}"/>
              </a:ext>
            </a:extLst>
          </p:cNvPr>
          <p:cNvSpPr txBox="1"/>
          <p:nvPr/>
        </p:nvSpPr>
        <p:spPr>
          <a:xfrm>
            <a:off x="292876" y="7470939"/>
            <a:ext cx="347251" cy="230832"/>
          </a:xfrm>
          <a:prstGeom prst="rect">
            <a:avLst/>
          </a:prstGeom>
          <a:noFill/>
        </p:spPr>
        <p:txBody>
          <a:bodyPr wrap="square">
            <a:spAutoFit/>
          </a:bodyPr>
          <a:lstStyle/>
          <a:p>
            <a:pPr algn="l" fontAlgn="b"/>
            <a:r>
              <a:rPr lang="en-US" sz="900" b="0" i="0" u="none" strike="noStrike" dirty="0">
                <a:solidFill>
                  <a:srgbClr val="595959"/>
                </a:solidFill>
                <a:effectLst/>
                <a:latin typeface="Century Gothic" panose="020B0502020202020204" pitchFamily="34" charset="0"/>
              </a:rPr>
              <a:t>28</a:t>
            </a:r>
          </a:p>
        </p:txBody>
      </p:sp>
      <p:sp>
        <p:nvSpPr>
          <p:cNvPr id="31" name="TextBox 30">
            <a:extLst>
              <a:ext uri="{FF2B5EF4-FFF2-40B4-BE49-F238E27FC236}">
                <a16:creationId xmlns:a16="http://schemas.microsoft.com/office/drawing/2014/main" id="{59E81A0B-34C3-BDE3-B67A-09BB21EC9010}"/>
              </a:ext>
            </a:extLst>
          </p:cNvPr>
          <p:cNvSpPr txBox="1"/>
          <p:nvPr/>
        </p:nvSpPr>
        <p:spPr>
          <a:xfrm>
            <a:off x="1338319" y="7476888"/>
            <a:ext cx="347251" cy="230832"/>
          </a:xfrm>
          <a:prstGeom prst="rect">
            <a:avLst/>
          </a:prstGeom>
          <a:noFill/>
        </p:spPr>
        <p:txBody>
          <a:bodyPr wrap="square">
            <a:spAutoFit/>
          </a:bodyPr>
          <a:lstStyle/>
          <a:p>
            <a:pPr algn="l" fontAlgn="b"/>
            <a:r>
              <a:rPr lang="en-US" sz="900" b="0" i="0" u="none" strike="noStrike" dirty="0">
                <a:solidFill>
                  <a:srgbClr val="595959"/>
                </a:solidFill>
                <a:effectLst/>
                <a:latin typeface="Century Gothic" panose="020B0502020202020204" pitchFamily="34" charset="0"/>
              </a:rPr>
              <a:t>29</a:t>
            </a:r>
          </a:p>
        </p:txBody>
      </p:sp>
      <p:sp>
        <p:nvSpPr>
          <p:cNvPr id="32" name="TextBox 31">
            <a:extLst>
              <a:ext uri="{FF2B5EF4-FFF2-40B4-BE49-F238E27FC236}">
                <a16:creationId xmlns:a16="http://schemas.microsoft.com/office/drawing/2014/main" id="{DA8378D0-68B0-2749-83C3-DD15B977DE73}"/>
              </a:ext>
            </a:extLst>
          </p:cNvPr>
          <p:cNvSpPr txBox="1"/>
          <p:nvPr/>
        </p:nvSpPr>
        <p:spPr>
          <a:xfrm>
            <a:off x="2352061" y="7477318"/>
            <a:ext cx="347251" cy="230832"/>
          </a:xfrm>
          <a:prstGeom prst="rect">
            <a:avLst/>
          </a:prstGeom>
          <a:noFill/>
        </p:spPr>
        <p:txBody>
          <a:bodyPr wrap="square">
            <a:spAutoFit/>
          </a:bodyPr>
          <a:lstStyle/>
          <a:p>
            <a:pPr algn="l" fontAlgn="b"/>
            <a:r>
              <a:rPr lang="en-US" sz="900" b="0" i="0" u="none" strike="noStrike" dirty="0">
                <a:solidFill>
                  <a:srgbClr val="595959"/>
                </a:solidFill>
                <a:effectLst/>
                <a:latin typeface="Century Gothic" panose="020B0502020202020204" pitchFamily="34" charset="0"/>
              </a:rPr>
              <a:t>30</a:t>
            </a:r>
          </a:p>
        </p:txBody>
      </p:sp>
      <p:sp>
        <p:nvSpPr>
          <p:cNvPr id="36" name="TextBox 35">
            <a:extLst>
              <a:ext uri="{FF2B5EF4-FFF2-40B4-BE49-F238E27FC236}">
                <a16:creationId xmlns:a16="http://schemas.microsoft.com/office/drawing/2014/main" id="{482C5777-6D04-77C3-A03A-7D87AC29001A}"/>
              </a:ext>
            </a:extLst>
          </p:cNvPr>
          <p:cNvSpPr txBox="1"/>
          <p:nvPr/>
        </p:nvSpPr>
        <p:spPr>
          <a:xfrm>
            <a:off x="3364267" y="7470939"/>
            <a:ext cx="347251" cy="230832"/>
          </a:xfrm>
          <a:prstGeom prst="rect">
            <a:avLst/>
          </a:prstGeom>
          <a:noFill/>
        </p:spPr>
        <p:txBody>
          <a:bodyPr wrap="square">
            <a:spAutoFit/>
          </a:bodyPr>
          <a:lstStyle/>
          <a:p>
            <a:pPr algn="l" fontAlgn="b"/>
            <a:r>
              <a:rPr lang="en-US" sz="900" b="0" i="0" u="none" strike="noStrike" dirty="0">
                <a:solidFill>
                  <a:srgbClr val="595959"/>
                </a:solidFill>
                <a:effectLst/>
                <a:latin typeface="Century Gothic" panose="020B0502020202020204" pitchFamily="34" charset="0"/>
              </a:rPr>
              <a:t>31</a:t>
            </a:r>
          </a:p>
        </p:txBody>
      </p:sp>
      <p:sp>
        <p:nvSpPr>
          <p:cNvPr id="37" name="Rectangle: Rounded Corners 36">
            <a:extLst>
              <a:ext uri="{FF2B5EF4-FFF2-40B4-BE49-F238E27FC236}">
                <a16:creationId xmlns:a16="http://schemas.microsoft.com/office/drawing/2014/main" id="{D11EFACC-A50B-2B8C-238F-5E48AE6FB207}"/>
              </a:ext>
            </a:extLst>
          </p:cNvPr>
          <p:cNvSpPr/>
          <p:nvPr/>
        </p:nvSpPr>
        <p:spPr>
          <a:xfrm>
            <a:off x="3935722" y="8541020"/>
            <a:ext cx="3481571" cy="1138895"/>
          </a:xfrm>
          <a:prstGeom prst="roundRect">
            <a:avLst/>
          </a:prstGeom>
          <a:solidFill>
            <a:schemeClr val="bg1"/>
          </a:solid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Promote &amp; Tell Your Story</a:t>
            </a:r>
          </a:p>
          <a:p>
            <a:pPr algn="r"/>
            <a:r>
              <a:rPr lang="en-US" sz="1050" dirty="0">
                <a:solidFill>
                  <a:schemeClr val="tx1"/>
                </a:solidFill>
              </a:rPr>
              <a:t>Utilize the digital and social media content for all BiteScience and national core marketing activities identified for the month. </a:t>
            </a:r>
          </a:p>
          <a:p>
            <a:pPr algn="r"/>
            <a:endParaRPr lang="en-US" sz="500" dirty="0">
              <a:solidFill>
                <a:schemeClr val="tx1"/>
              </a:solidFill>
            </a:endParaRPr>
          </a:p>
          <a:p>
            <a:pPr algn="r"/>
            <a:r>
              <a:rPr lang="en-US" sz="1050" b="1" i="1" dirty="0">
                <a:solidFill>
                  <a:schemeClr val="tx1"/>
                </a:solidFill>
              </a:rPr>
              <a:t>SOCIAL MEDIA TIP: </a:t>
            </a:r>
            <a:r>
              <a:rPr lang="en-US" sz="1050" i="1" dirty="0">
                <a:solidFill>
                  <a:schemeClr val="tx1"/>
                </a:solidFill>
              </a:rPr>
              <a:t>Try to post at least 2x per week. </a:t>
            </a:r>
          </a:p>
        </p:txBody>
      </p:sp>
      <p:pic>
        <p:nvPicPr>
          <p:cNvPr id="38" name="Picture 37">
            <a:extLst>
              <a:ext uri="{FF2B5EF4-FFF2-40B4-BE49-F238E27FC236}">
                <a16:creationId xmlns:a16="http://schemas.microsoft.com/office/drawing/2014/main" id="{62718211-28B0-A98F-8B9D-DFE0C0205A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81988" y="8607809"/>
            <a:ext cx="206634" cy="199988"/>
          </a:xfrm>
          <a:prstGeom prst="rect">
            <a:avLst/>
          </a:prstGeom>
        </p:spPr>
      </p:pic>
      <p:pic>
        <p:nvPicPr>
          <p:cNvPr id="47" name="Picture 46">
            <a:extLst>
              <a:ext uri="{FF2B5EF4-FFF2-40B4-BE49-F238E27FC236}">
                <a16:creationId xmlns:a16="http://schemas.microsoft.com/office/drawing/2014/main" id="{7FD6735B-EF3B-DF50-4938-53F8D6F9C5D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52619" y="6050083"/>
            <a:ext cx="206634" cy="199988"/>
          </a:xfrm>
          <a:prstGeom prst="rect">
            <a:avLst/>
          </a:prstGeom>
        </p:spPr>
      </p:pic>
      <p:sp>
        <p:nvSpPr>
          <p:cNvPr id="48" name="Rectangle: Rounded Corners 47">
            <a:extLst>
              <a:ext uri="{FF2B5EF4-FFF2-40B4-BE49-F238E27FC236}">
                <a16:creationId xmlns:a16="http://schemas.microsoft.com/office/drawing/2014/main" id="{D3C92F23-034B-D4C0-935F-0124E6A9D8E5}"/>
              </a:ext>
            </a:extLst>
          </p:cNvPr>
          <p:cNvSpPr/>
          <p:nvPr/>
        </p:nvSpPr>
        <p:spPr>
          <a:xfrm>
            <a:off x="1406969" y="5904457"/>
            <a:ext cx="927968" cy="38570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a:t>
            </a:r>
            <a:endParaRPr lang="en-US" sz="700" i="1" dirty="0">
              <a:solidFill>
                <a:schemeClr val="tx1"/>
              </a:solidFill>
            </a:endParaRPr>
          </a:p>
        </p:txBody>
      </p:sp>
      <p:pic>
        <p:nvPicPr>
          <p:cNvPr id="49" name="Picture 48">
            <a:extLst>
              <a:ext uri="{FF2B5EF4-FFF2-40B4-BE49-F238E27FC236}">
                <a16:creationId xmlns:a16="http://schemas.microsoft.com/office/drawing/2014/main" id="{53F69D39-0A0E-DF14-5C69-6A922BAA7AD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60233" y="2914815"/>
            <a:ext cx="206634" cy="199988"/>
          </a:xfrm>
          <a:prstGeom prst="rect">
            <a:avLst/>
          </a:prstGeom>
        </p:spPr>
      </p:pic>
      <p:sp>
        <p:nvSpPr>
          <p:cNvPr id="50" name="Rectangle: Rounded Corners 49">
            <a:extLst>
              <a:ext uri="{FF2B5EF4-FFF2-40B4-BE49-F238E27FC236}">
                <a16:creationId xmlns:a16="http://schemas.microsoft.com/office/drawing/2014/main" id="{88DBFD48-5C9F-7EA1-917A-2F442772DD5F}"/>
              </a:ext>
            </a:extLst>
          </p:cNvPr>
          <p:cNvSpPr/>
          <p:nvPr/>
        </p:nvSpPr>
        <p:spPr>
          <a:xfrm>
            <a:off x="1424093" y="2742531"/>
            <a:ext cx="927968" cy="44366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 / Food Day</a:t>
            </a:r>
            <a:endParaRPr lang="en-US" sz="700" i="1" dirty="0">
              <a:solidFill>
                <a:schemeClr val="tx1"/>
              </a:solidFill>
            </a:endParaRPr>
          </a:p>
        </p:txBody>
      </p:sp>
      <p:pic>
        <p:nvPicPr>
          <p:cNvPr id="51" name="Picture 50">
            <a:extLst>
              <a:ext uri="{FF2B5EF4-FFF2-40B4-BE49-F238E27FC236}">
                <a16:creationId xmlns:a16="http://schemas.microsoft.com/office/drawing/2014/main" id="{A0BB464E-2B81-EBD4-CFD3-C72C3871694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9546" y="4391953"/>
            <a:ext cx="206634" cy="199988"/>
          </a:xfrm>
          <a:prstGeom prst="rect">
            <a:avLst/>
          </a:prstGeom>
        </p:spPr>
      </p:pic>
      <p:sp>
        <p:nvSpPr>
          <p:cNvPr id="52" name="Rectangle: Rounded Corners 51">
            <a:extLst>
              <a:ext uri="{FF2B5EF4-FFF2-40B4-BE49-F238E27FC236}">
                <a16:creationId xmlns:a16="http://schemas.microsoft.com/office/drawing/2014/main" id="{7A3CAEA5-1DB2-F2E9-D208-452E430D61C6}"/>
              </a:ext>
            </a:extLst>
          </p:cNvPr>
          <p:cNvSpPr/>
          <p:nvPr/>
        </p:nvSpPr>
        <p:spPr>
          <a:xfrm>
            <a:off x="4441893" y="4268061"/>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Blog</a:t>
            </a:r>
            <a:endParaRPr lang="en-US" sz="700" i="1" dirty="0">
              <a:solidFill>
                <a:schemeClr val="tx1"/>
              </a:solidFill>
            </a:endParaRPr>
          </a:p>
        </p:txBody>
      </p:sp>
      <p:pic>
        <p:nvPicPr>
          <p:cNvPr id="53" name="Picture 52">
            <a:extLst>
              <a:ext uri="{FF2B5EF4-FFF2-40B4-BE49-F238E27FC236}">
                <a16:creationId xmlns:a16="http://schemas.microsoft.com/office/drawing/2014/main" id="{29A6927C-3B81-1894-9B77-4D2F948DD9A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41915" y="4363668"/>
            <a:ext cx="206634" cy="199988"/>
          </a:xfrm>
          <a:prstGeom prst="rect">
            <a:avLst/>
          </a:prstGeom>
        </p:spPr>
      </p:pic>
      <p:sp>
        <p:nvSpPr>
          <p:cNvPr id="54" name="Rectangle: Rounded Corners 53">
            <a:extLst>
              <a:ext uri="{FF2B5EF4-FFF2-40B4-BE49-F238E27FC236}">
                <a16:creationId xmlns:a16="http://schemas.microsoft.com/office/drawing/2014/main" id="{D560D011-E5B3-4FC9-CD65-C2A405134BDE}"/>
              </a:ext>
            </a:extLst>
          </p:cNvPr>
          <p:cNvSpPr/>
          <p:nvPr/>
        </p:nvSpPr>
        <p:spPr>
          <a:xfrm>
            <a:off x="1404262" y="4135770"/>
            <a:ext cx="927968" cy="46129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a:t>
            </a:r>
          </a:p>
          <a:p>
            <a:pPr algn="r"/>
            <a:r>
              <a:rPr lang="en-US" sz="900" dirty="0">
                <a:solidFill>
                  <a:schemeClr val="tx1"/>
                </a:solidFill>
              </a:rPr>
              <a:t> Season of Giving</a:t>
            </a:r>
            <a:endParaRPr lang="en-US" sz="700" dirty="0">
              <a:solidFill>
                <a:schemeClr val="tx1"/>
              </a:solidFill>
            </a:endParaRPr>
          </a:p>
        </p:txBody>
      </p:sp>
      <p:pic>
        <p:nvPicPr>
          <p:cNvPr id="55" name="Picture 54">
            <a:extLst>
              <a:ext uri="{FF2B5EF4-FFF2-40B4-BE49-F238E27FC236}">
                <a16:creationId xmlns:a16="http://schemas.microsoft.com/office/drawing/2014/main" id="{5A0C74C7-9901-A703-B573-345A6D7CF10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3956" y="6058432"/>
            <a:ext cx="206634" cy="199988"/>
          </a:xfrm>
          <a:prstGeom prst="rect">
            <a:avLst/>
          </a:prstGeom>
        </p:spPr>
      </p:pic>
      <p:sp>
        <p:nvSpPr>
          <p:cNvPr id="56" name="Rectangle: Rounded Corners 55">
            <a:extLst>
              <a:ext uri="{FF2B5EF4-FFF2-40B4-BE49-F238E27FC236}">
                <a16:creationId xmlns:a16="http://schemas.microsoft.com/office/drawing/2014/main" id="{7BCE902C-5A2A-D984-7965-D3138D772577}"/>
              </a:ext>
            </a:extLst>
          </p:cNvPr>
          <p:cNvSpPr/>
          <p:nvPr/>
        </p:nvSpPr>
        <p:spPr>
          <a:xfrm>
            <a:off x="4428306" y="5912806"/>
            <a:ext cx="927968" cy="385706"/>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Season of Giving</a:t>
            </a:r>
            <a:endParaRPr lang="en-US" sz="700" i="1" dirty="0">
              <a:solidFill>
                <a:schemeClr val="tx1"/>
              </a:solidFill>
            </a:endParaRPr>
          </a:p>
        </p:txBody>
      </p:sp>
      <p:pic>
        <p:nvPicPr>
          <p:cNvPr id="60" name="Picture 59">
            <a:extLst>
              <a:ext uri="{FF2B5EF4-FFF2-40B4-BE49-F238E27FC236}">
                <a16:creationId xmlns:a16="http://schemas.microsoft.com/office/drawing/2014/main" id="{9744024C-5387-00B8-8753-65E0836BEE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92451" y="2765366"/>
            <a:ext cx="206634" cy="199988"/>
          </a:xfrm>
          <a:prstGeom prst="rect">
            <a:avLst/>
          </a:prstGeom>
        </p:spPr>
      </p:pic>
      <p:sp>
        <p:nvSpPr>
          <p:cNvPr id="61" name="Rectangle: Rounded Corners 60">
            <a:extLst>
              <a:ext uri="{FF2B5EF4-FFF2-40B4-BE49-F238E27FC236}">
                <a16:creationId xmlns:a16="http://schemas.microsoft.com/office/drawing/2014/main" id="{7732FFE1-B8A8-0723-6ABF-FB9CB13BCEB3}"/>
              </a:ext>
            </a:extLst>
          </p:cNvPr>
          <p:cNvSpPr/>
          <p:nvPr/>
        </p:nvSpPr>
        <p:spPr>
          <a:xfrm>
            <a:off x="4454798" y="2641474"/>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spTree>
    <p:extLst>
      <p:ext uri="{BB962C8B-B14F-4D97-AF65-F5344CB8AC3E}">
        <p14:creationId xmlns:p14="http://schemas.microsoft.com/office/powerpoint/2010/main" val="246962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9782A5-6FD0-3A8D-1CC9-B7E998DF159F}"/>
              </a:ext>
            </a:extLst>
          </p:cNvPr>
          <p:cNvSpPr txBox="1"/>
          <p:nvPr/>
        </p:nvSpPr>
        <p:spPr>
          <a:xfrm>
            <a:off x="1201783" y="1850152"/>
            <a:ext cx="6008914" cy="2000548"/>
          </a:xfrm>
          <a:prstGeom prst="rect">
            <a:avLst/>
          </a:prstGeom>
          <a:noFill/>
        </p:spPr>
        <p:txBody>
          <a:bodyPr wrap="square" rtlCol="0">
            <a:spAutoFit/>
          </a:bodyPr>
          <a:lstStyle/>
          <a:p>
            <a:r>
              <a:rPr lang="en-US" sz="1200" dirty="0"/>
              <a:t>Our </a:t>
            </a:r>
            <a:r>
              <a:rPr lang="en-US" sz="1200" b="1" dirty="0"/>
              <a:t>BiteScience </a:t>
            </a:r>
            <a:r>
              <a:rPr lang="en-US" sz="1200" dirty="0"/>
              <a:t>topic for January focuses on eye health. Taking care of your eye health will improve the chances of your sight remaining clear for longer.</a:t>
            </a:r>
          </a:p>
          <a:p>
            <a:endParaRPr lang="en-US" sz="800" b="1" dirty="0"/>
          </a:p>
          <a:p>
            <a:r>
              <a:rPr lang="en-US" sz="1200" b="1" dirty="0"/>
              <a:t>WELLNESS EDUCATION: </a:t>
            </a:r>
            <a:r>
              <a:rPr lang="en-US" sz="1200" dirty="0"/>
              <a:t>EYE see a Bright Future</a:t>
            </a:r>
          </a:p>
          <a:p>
            <a:r>
              <a:rPr lang="en-US" sz="1200" b="1" dirty="0"/>
              <a:t>MONTHLY FOUCS INGREIDENTS: </a:t>
            </a:r>
            <a:r>
              <a:rPr lang="en-US" sz="1200" dirty="0"/>
              <a:t>Carrots, Citrus, Lean Protein, Eggs</a:t>
            </a:r>
          </a:p>
          <a:p>
            <a:endParaRPr lang="en-US" sz="800" b="1" dirty="0"/>
          </a:p>
          <a:p>
            <a:r>
              <a:rPr lang="en-US" sz="1200" b="1" dirty="0"/>
              <a:t>FEATURED RECIPE: </a:t>
            </a:r>
            <a:r>
              <a:rPr lang="en-US" sz="1200" dirty="0"/>
              <a:t>Thai Chicken &amp; Pineapple Fried Rice (SR5766)</a:t>
            </a:r>
          </a:p>
          <a:p>
            <a:r>
              <a:rPr lang="en-US" sz="1200" b="1" dirty="0"/>
              <a:t>ANATOMY OF TASTE FLAVOR BOOST: </a:t>
            </a:r>
            <a:r>
              <a:rPr lang="en-US" sz="1200" dirty="0"/>
              <a:t>Lime Wedge (Citrus/Bitter) (SR1283)</a:t>
            </a:r>
          </a:p>
          <a:p>
            <a:endParaRPr lang="en-US" sz="800" dirty="0"/>
          </a:p>
          <a:p>
            <a:r>
              <a:rPr lang="en-US" sz="1200" b="1" dirty="0"/>
              <a:t>CLASSROOM ACTIVITY: </a:t>
            </a:r>
            <a:r>
              <a:rPr lang="en-US" sz="1200" dirty="0"/>
              <a:t>Eye See an Eye Healthy Plate</a:t>
            </a:r>
          </a:p>
          <a:p>
            <a:r>
              <a:rPr lang="en-US" sz="1200" b="1" dirty="0"/>
              <a:t>PARENT BLOG FOR SHARING: </a:t>
            </a:r>
            <a:r>
              <a:rPr lang="en-US" sz="1200" dirty="0"/>
              <a:t>Nutrition for Eye Health</a:t>
            </a:r>
          </a:p>
        </p:txBody>
      </p:sp>
      <p:sp>
        <p:nvSpPr>
          <p:cNvPr id="3" name="TextBox 2">
            <a:extLst>
              <a:ext uri="{FF2B5EF4-FFF2-40B4-BE49-F238E27FC236}">
                <a16:creationId xmlns:a16="http://schemas.microsoft.com/office/drawing/2014/main" id="{1D7E9CD8-9C8A-017E-0207-7E77914336AB}"/>
              </a:ext>
            </a:extLst>
          </p:cNvPr>
          <p:cNvSpPr txBox="1"/>
          <p:nvPr/>
        </p:nvSpPr>
        <p:spPr>
          <a:xfrm>
            <a:off x="1201783" y="5594832"/>
            <a:ext cx="1952234" cy="938719"/>
          </a:xfrm>
          <a:prstGeom prst="rect">
            <a:avLst/>
          </a:prstGeom>
          <a:noFill/>
        </p:spPr>
        <p:txBody>
          <a:bodyPr wrap="square" rtlCol="0">
            <a:spAutoFit/>
          </a:bodyPr>
          <a:lstStyle/>
          <a:p>
            <a:r>
              <a:rPr lang="en-US" sz="1100" b="1" dirty="0"/>
              <a:t>FRESH PICK</a:t>
            </a:r>
          </a:p>
          <a:p>
            <a:r>
              <a:rPr lang="en-US" sz="1100" i="1" dirty="0"/>
              <a:t>Minimum 2x per month</a:t>
            </a:r>
          </a:p>
          <a:p>
            <a:r>
              <a:rPr lang="en-US" sz="1100" dirty="0"/>
              <a:t>Carrots (SR1540)</a:t>
            </a:r>
          </a:p>
          <a:p>
            <a:r>
              <a:rPr lang="en-US" sz="1100" dirty="0"/>
              <a:t>Citrus (SR2063/SR1131)</a:t>
            </a:r>
          </a:p>
          <a:p>
            <a:r>
              <a:rPr lang="en-US" sz="1100" dirty="0"/>
              <a:t>Pineapple (SR3689/SR3682)</a:t>
            </a:r>
          </a:p>
        </p:txBody>
      </p:sp>
      <p:pic>
        <p:nvPicPr>
          <p:cNvPr id="4" name="Picture 3" descr="A colorful logo with text and icons&#10;&#10;AI-generated content may be incorrect.">
            <a:extLst>
              <a:ext uri="{FF2B5EF4-FFF2-40B4-BE49-F238E27FC236}">
                <a16:creationId xmlns:a16="http://schemas.microsoft.com/office/drawing/2014/main" id="{69AD2F41-F661-149C-F786-B7E211DED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1" y="1850152"/>
            <a:ext cx="796842" cy="796842"/>
          </a:xfrm>
          <a:prstGeom prst="rect">
            <a:avLst/>
          </a:prstGeom>
        </p:spPr>
      </p:pic>
      <p:sp>
        <p:nvSpPr>
          <p:cNvPr id="5" name="TextBox 4">
            <a:extLst>
              <a:ext uri="{FF2B5EF4-FFF2-40B4-BE49-F238E27FC236}">
                <a16:creationId xmlns:a16="http://schemas.microsoft.com/office/drawing/2014/main" id="{B81BC141-EBF5-BCE6-957B-2D633C8F3904}"/>
              </a:ext>
            </a:extLst>
          </p:cNvPr>
          <p:cNvSpPr txBox="1"/>
          <p:nvPr/>
        </p:nvSpPr>
        <p:spPr>
          <a:xfrm>
            <a:off x="4206240" y="5622660"/>
            <a:ext cx="3254734" cy="1785104"/>
          </a:xfrm>
          <a:prstGeom prst="rect">
            <a:avLst/>
          </a:prstGeom>
          <a:noFill/>
        </p:spPr>
        <p:txBody>
          <a:bodyPr wrap="square" rtlCol="0">
            <a:spAutoFit/>
          </a:bodyPr>
          <a:lstStyle/>
          <a:p>
            <a:r>
              <a:rPr lang="en-US" sz="1100" b="1" dirty="0"/>
              <a:t>FOOD DAYS</a:t>
            </a:r>
          </a:p>
          <a:p>
            <a:r>
              <a:rPr lang="en-US" sz="1100" b="1" dirty="0"/>
              <a:t>Recommended: </a:t>
            </a:r>
          </a:p>
          <a:p>
            <a:r>
              <a:rPr lang="en-US" sz="1100" dirty="0"/>
              <a:t>1/21 National Granola Bar Day (Retail ONLY)</a:t>
            </a:r>
          </a:p>
          <a:p>
            <a:endParaRPr lang="en-US" sz="1100" b="1" dirty="0"/>
          </a:p>
          <a:p>
            <a:r>
              <a:rPr lang="en-US" sz="1100" b="1" dirty="0"/>
              <a:t>Other Food Days:</a:t>
            </a:r>
          </a:p>
          <a:p>
            <a:r>
              <a:rPr lang="en-US" sz="1100" dirty="0"/>
              <a:t>1/16 International Hot &amp; Spicy Food Day – Feature a Nashville Hot Chicken Sandwich or one of the “spicy” or “hot” Scratch-made Secondary LTOs like the Spicy Turkey Sub or Hot Honey Pepperoni Pizza</a:t>
            </a:r>
          </a:p>
        </p:txBody>
      </p:sp>
      <p:sp>
        <p:nvSpPr>
          <p:cNvPr id="6" name="TextBox 5">
            <a:extLst>
              <a:ext uri="{FF2B5EF4-FFF2-40B4-BE49-F238E27FC236}">
                <a16:creationId xmlns:a16="http://schemas.microsoft.com/office/drawing/2014/main" id="{B4A1AB78-E1BB-9B0E-4FBA-035A53F1E452}"/>
              </a:ext>
            </a:extLst>
          </p:cNvPr>
          <p:cNvSpPr txBox="1"/>
          <p:nvPr/>
        </p:nvSpPr>
        <p:spPr>
          <a:xfrm>
            <a:off x="1201783" y="3969606"/>
            <a:ext cx="6008914" cy="1569660"/>
          </a:xfrm>
          <a:prstGeom prst="rect">
            <a:avLst/>
          </a:prstGeom>
          <a:noFill/>
        </p:spPr>
        <p:txBody>
          <a:bodyPr wrap="square" rtlCol="0">
            <a:spAutoFit/>
          </a:bodyPr>
          <a:lstStyle/>
          <a:p>
            <a:r>
              <a:rPr lang="en-US" sz="1200" b="1" dirty="0"/>
              <a:t>SCRATCH-MADE SECONDARY LTO MENU FEATURES </a:t>
            </a:r>
            <a:r>
              <a:rPr lang="en-US" sz="1200" dirty="0"/>
              <a:t>are intended to create excitement and trial of new flavor profiles for secondary students. These recipes can be used in elementary as well. </a:t>
            </a:r>
            <a:endParaRPr lang="en-US" sz="1200" b="1" dirty="0"/>
          </a:p>
          <a:p>
            <a:endParaRPr lang="en-US" sz="1200" b="1" dirty="0"/>
          </a:p>
          <a:p>
            <a:r>
              <a:rPr lang="en-US" sz="1200" b="1" dirty="0"/>
              <a:t>DELI/FAST TAKES: </a:t>
            </a:r>
            <a:r>
              <a:rPr lang="en-US" sz="1200" dirty="0"/>
              <a:t>Sesame Ginger Noodle Salad (SR5835)</a:t>
            </a:r>
          </a:p>
          <a:p>
            <a:r>
              <a:rPr lang="en-US" sz="1200" b="1" dirty="0"/>
              <a:t>PIZZA: </a:t>
            </a:r>
            <a:r>
              <a:rPr lang="en-US" sz="1200" dirty="0"/>
              <a:t>Pizza Bianca (SR5453)</a:t>
            </a:r>
          </a:p>
          <a:p>
            <a:r>
              <a:rPr lang="en-US" sz="1200" b="1" dirty="0"/>
              <a:t>GRILL: </a:t>
            </a:r>
            <a:r>
              <a:rPr lang="en-US" sz="1200" dirty="0"/>
              <a:t>Chicken Katsu Sandwich (SR4661)</a:t>
            </a:r>
          </a:p>
          <a:p>
            <a:endParaRPr lang="en-US" sz="1200" dirty="0"/>
          </a:p>
        </p:txBody>
      </p:sp>
      <p:pic>
        <p:nvPicPr>
          <p:cNvPr id="9" name="Picture 8" descr="A blue circle with white outline of a chef hat&#10;&#10;AI-generated content may be incorrect.">
            <a:extLst>
              <a:ext uri="{FF2B5EF4-FFF2-40B4-BE49-F238E27FC236}">
                <a16:creationId xmlns:a16="http://schemas.microsoft.com/office/drawing/2014/main" id="{B086779E-F50F-1EBE-8994-B3BD14659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1" y="3969606"/>
            <a:ext cx="796842" cy="796842"/>
          </a:xfrm>
          <a:prstGeom prst="rect">
            <a:avLst/>
          </a:prstGeom>
        </p:spPr>
      </p:pic>
      <p:sp>
        <p:nvSpPr>
          <p:cNvPr id="10" name="Rectangle 9">
            <a:extLst>
              <a:ext uri="{FF2B5EF4-FFF2-40B4-BE49-F238E27FC236}">
                <a16:creationId xmlns:a16="http://schemas.microsoft.com/office/drawing/2014/main" id="{641713AB-F01E-F6DB-7E12-E5C4352467EB}"/>
              </a:ext>
            </a:extLst>
          </p:cNvPr>
          <p:cNvSpPr/>
          <p:nvPr/>
        </p:nvSpPr>
        <p:spPr>
          <a:xfrm>
            <a:off x="240630" y="7751955"/>
            <a:ext cx="7291137" cy="1331687"/>
          </a:xfrm>
          <a:prstGeom prst="rect">
            <a:avLst/>
          </a:prstGeom>
          <a:solidFill>
            <a:srgbClr val="9C84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47DDA50-9D28-4FB2-6ED3-044FFA6AF775}"/>
              </a:ext>
            </a:extLst>
          </p:cNvPr>
          <p:cNvSpPr/>
          <p:nvPr/>
        </p:nvSpPr>
        <p:spPr>
          <a:xfrm>
            <a:off x="102266" y="7807756"/>
            <a:ext cx="7543800" cy="275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2C54947-B92B-CCD1-7525-28569C180698}"/>
              </a:ext>
            </a:extLst>
          </p:cNvPr>
          <p:cNvSpPr txBox="1"/>
          <p:nvPr/>
        </p:nvSpPr>
        <p:spPr>
          <a:xfrm>
            <a:off x="240630" y="7806133"/>
            <a:ext cx="7279105" cy="276999"/>
          </a:xfrm>
          <a:prstGeom prst="rect">
            <a:avLst/>
          </a:prstGeom>
          <a:noFill/>
        </p:spPr>
        <p:txBody>
          <a:bodyPr wrap="square" rtlCol="0">
            <a:spAutoFit/>
          </a:bodyPr>
          <a:lstStyle/>
          <a:p>
            <a:r>
              <a:rPr lang="en-US" sz="1200" b="1" dirty="0"/>
              <a:t>INDEPENDENT SCHOOLS ONLY </a:t>
            </a:r>
            <a:r>
              <a:rPr lang="en-US" sz="1200" dirty="0"/>
              <a:t>(</a:t>
            </a:r>
            <a:r>
              <a:rPr lang="en-US" sz="1200" i="1" dirty="0"/>
              <a:t>DRIVE recipes available in supporting spreadsheet)</a:t>
            </a:r>
          </a:p>
        </p:txBody>
      </p:sp>
      <p:sp>
        <p:nvSpPr>
          <p:cNvPr id="13" name="TextBox 12">
            <a:extLst>
              <a:ext uri="{FF2B5EF4-FFF2-40B4-BE49-F238E27FC236}">
                <a16:creationId xmlns:a16="http://schemas.microsoft.com/office/drawing/2014/main" id="{F5A36F1D-A5FA-1722-4A45-5F924415CC39}"/>
              </a:ext>
            </a:extLst>
          </p:cNvPr>
          <p:cNvSpPr txBox="1"/>
          <p:nvPr/>
        </p:nvSpPr>
        <p:spPr>
          <a:xfrm>
            <a:off x="404941" y="8621977"/>
            <a:ext cx="2232242" cy="461665"/>
          </a:xfrm>
          <a:prstGeom prst="rect">
            <a:avLst/>
          </a:prstGeom>
          <a:noFill/>
        </p:spPr>
        <p:txBody>
          <a:bodyPr wrap="square" rtlCol="0">
            <a:spAutoFit/>
          </a:bodyPr>
          <a:lstStyle/>
          <a:p>
            <a:r>
              <a:rPr lang="en-US" sz="1200" b="1" dirty="0"/>
              <a:t>BOARDERS EXPERIENCE</a:t>
            </a:r>
          </a:p>
          <a:p>
            <a:r>
              <a:rPr lang="en-US" sz="1200" dirty="0"/>
              <a:t>Lunar New Year</a:t>
            </a:r>
          </a:p>
        </p:txBody>
      </p:sp>
      <p:sp>
        <p:nvSpPr>
          <p:cNvPr id="14" name="TextBox 13">
            <a:extLst>
              <a:ext uri="{FF2B5EF4-FFF2-40B4-BE49-F238E27FC236}">
                <a16:creationId xmlns:a16="http://schemas.microsoft.com/office/drawing/2014/main" id="{5944016A-8AE3-615C-68BB-2482819F91D9}"/>
              </a:ext>
            </a:extLst>
          </p:cNvPr>
          <p:cNvSpPr txBox="1"/>
          <p:nvPr/>
        </p:nvSpPr>
        <p:spPr>
          <a:xfrm>
            <a:off x="2770078" y="8087360"/>
            <a:ext cx="2232242" cy="646331"/>
          </a:xfrm>
          <a:prstGeom prst="rect">
            <a:avLst/>
          </a:prstGeom>
          <a:noFill/>
        </p:spPr>
        <p:txBody>
          <a:bodyPr wrap="square" rtlCol="0">
            <a:spAutoFit/>
          </a:bodyPr>
          <a:lstStyle/>
          <a:p>
            <a:r>
              <a:rPr lang="en-US" sz="1200" b="1" dirty="0"/>
              <a:t>ADDITIONAL FOOD DAYS</a:t>
            </a:r>
          </a:p>
          <a:p>
            <a:r>
              <a:rPr lang="en-US" sz="1200" dirty="0"/>
              <a:t>1/16 International Hot &amp; Spicy Day</a:t>
            </a:r>
          </a:p>
        </p:txBody>
      </p:sp>
      <p:sp>
        <p:nvSpPr>
          <p:cNvPr id="15" name="TextBox 14">
            <a:extLst>
              <a:ext uri="{FF2B5EF4-FFF2-40B4-BE49-F238E27FC236}">
                <a16:creationId xmlns:a16="http://schemas.microsoft.com/office/drawing/2014/main" id="{E961E62B-BA96-6B90-99D9-0B902AE56447}"/>
              </a:ext>
            </a:extLst>
          </p:cNvPr>
          <p:cNvSpPr txBox="1"/>
          <p:nvPr/>
        </p:nvSpPr>
        <p:spPr>
          <a:xfrm>
            <a:off x="404941" y="8125651"/>
            <a:ext cx="2232242" cy="461665"/>
          </a:xfrm>
          <a:prstGeom prst="rect">
            <a:avLst/>
          </a:prstGeom>
          <a:noFill/>
        </p:spPr>
        <p:txBody>
          <a:bodyPr wrap="square" rtlCol="0">
            <a:spAutoFit/>
          </a:bodyPr>
          <a:lstStyle/>
          <a:p>
            <a:r>
              <a:rPr lang="en-US" sz="1200" b="1" dirty="0"/>
              <a:t>FRESH PICK – TRIED IT</a:t>
            </a:r>
          </a:p>
          <a:p>
            <a:r>
              <a:rPr lang="en-US" sz="1200" dirty="0"/>
              <a:t>Citrus - Orange</a:t>
            </a:r>
          </a:p>
        </p:txBody>
      </p:sp>
      <p:sp>
        <p:nvSpPr>
          <p:cNvPr id="16" name="TextBox 15">
            <a:extLst>
              <a:ext uri="{FF2B5EF4-FFF2-40B4-BE49-F238E27FC236}">
                <a16:creationId xmlns:a16="http://schemas.microsoft.com/office/drawing/2014/main" id="{2E989512-93FC-6C1B-207E-5494489523A0}"/>
              </a:ext>
            </a:extLst>
          </p:cNvPr>
          <p:cNvSpPr txBox="1"/>
          <p:nvPr/>
        </p:nvSpPr>
        <p:spPr>
          <a:xfrm>
            <a:off x="1201782" y="6854922"/>
            <a:ext cx="2684417" cy="600164"/>
          </a:xfrm>
          <a:prstGeom prst="rect">
            <a:avLst/>
          </a:prstGeom>
          <a:noFill/>
        </p:spPr>
        <p:txBody>
          <a:bodyPr wrap="square" rtlCol="0">
            <a:spAutoFit/>
          </a:bodyPr>
          <a:lstStyle/>
          <a:p>
            <a:r>
              <a:rPr lang="en-US" sz="1100" b="1" dirty="0"/>
              <a:t>HOLIDAYS &amp; CELEBRATIONS</a:t>
            </a:r>
          </a:p>
          <a:p>
            <a:r>
              <a:rPr lang="en-US" sz="1100" dirty="0"/>
              <a:t>1/19 Martin Luther King Jr Day</a:t>
            </a:r>
          </a:p>
          <a:p>
            <a:r>
              <a:rPr lang="en-US" sz="1100" dirty="0"/>
              <a:t>Generations Celebration Month</a:t>
            </a:r>
          </a:p>
        </p:txBody>
      </p:sp>
      <p:pic>
        <p:nvPicPr>
          <p:cNvPr id="17" name="Picture 16">
            <a:extLst>
              <a:ext uri="{FF2B5EF4-FFF2-40B4-BE49-F238E27FC236}">
                <a16:creationId xmlns:a16="http://schemas.microsoft.com/office/drawing/2014/main" id="{91F01A50-5D2B-270E-8502-C2EE9DA0B55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45538" y="6954023"/>
            <a:ext cx="715645" cy="405045"/>
          </a:xfrm>
          <a:prstGeom prst="rect">
            <a:avLst/>
          </a:prstGeom>
        </p:spPr>
      </p:pic>
      <p:sp>
        <p:nvSpPr>
          <p:cNvPr id="18" name="TextBox 17">
            <a:extLst>
              <a:ext uri="{FF2B5EF4-FFF2-40B4-BE49-F238E27FC236}">
                <a16:creationId xmlns:a16="http://schemas.microsoft.com/office/drawing/2014/main" id="{6391BB55-1288-50EF-3661-CBFF43ED84E5}"/>
              </a:ext>
            </a:extLst>
          </p:cNvPr>
          <p:cNvSpPr txBox="1"/>
          <p:nvPr/>
        </p:nvSpPr>
        <p:spPr>
          <a:xfrm>
            <a:off x="5166631" y="8087360"/>
            <a:ext cx="2232242" cy="461665"/>
          </a:xfrm>
          <a:prstGeom prst="rect">
            <a:avLst/>
          </a:prstGeom>
          <a:noFill/>
        </p:spPr>
        <p:txBody>
          <a:bodyPr wrap="square" rtlCol="0">
            <a:spAutoFit/>
          </a:bodyPr>
          <a:lstStyle/>
          <a:p>
            <a:r>
              <a:rPr lang="en-US" sz="1200" b="1" dirty="0"/>
              <a:t>FOOD MONTH</a:t>
            </a:r>
          </a:p>
          <a:p>
            <a:r>
              <a:rPr lang="en-US" sz="1200" dirty="0"/>
              <a:t>National Oatmeal Month</a:t>
            </a:r>
          </a:p>
        </p:txBody>
      </p:sp>
      <p:pic>
        <p:nvPicPr>
          <p:cNvPr id="20" name="Picture 19">
            <a:extLst>
              <a:ext uri="{FF2B5EF4-FFF2-40B4-BE49-F238E27FC236}">
                <a16:creationId xmlns:a16="http://schemas.microsoft.com/office/drawing/2014/main" id="{FF9DEC39-8295-B54C-A56C-B97898F0EAD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46789" y="5643139"/>
            <a:ext cx="654756" cy="654756"/>
          </a:xfrm>
          <a:prstGeom prst="rect">
            <a:avLst/>
          </a:prstGeom>
        </p:spPr>
      </p:pic>
      <p:pic>
        <p:nvPicPr>
          <p:cNvPr id="21" name="Picture 20">
            <a:extLst>
              <a:ext uri="{FF2B5EF4-FFF2-40B4-BE49-F238E27FC236}">
                <a16:creationId xmlns:a16="http://schemas.microsoft.com/office/drawing/2014/main" id="{CFBBFBE9-0640-E854-DF8E-562F07F2345C}"/>
              </a:ext>
            </a:extLst>
          </p:cNvPr>
          <p:cNvPicPr>
            <a:picLocks noChangeAspect="1"/>
          </p:cNvPicPr>
          <p:nvPr/>
        </p:nvPicPr>
        <p:blipFill>
          <a:blip r:embed="rId6">
            <a:extLst>
              <a:ext uri="{28A0092B-C50C-407E-A947-70E740481C1C}">
                <a14:useLocalDpi xmlns:a14="http://schemas.microsoft.com/office/drawing/2010/main" val="0"/>
              </a:ext>
            </a:extLst>
          </a:blip>
          <a:srcRect t="686" b="-474"/>
          <a:stretch>
            <a:fillRect/>
          </a:stretch>
        </p:blipFill>
        <p:spPr>
          <a:xfrm>
            <a:off x="504664" y="5713569"/>
            <a:ext cx="597395" cy="596125"/>
          </a:xfrm>
          <a:prstGeom prst="rect">
            <a:avLst/>
          </a:prstGeom>
        </p:spPr>
      </p:pic>
      <p:pic>
        <p:nvPicPr>
          <p:cNvPr id="7" name="Picture 6">
            <a:extLst>
              <a:ext uri="{FF2B5EF4-FFF2-40B4-BE49-F238E27FC236}">
                <a16:creationId xmlns:a16="http://schemas.microsoft.com/office/drawing/2014/main" id="{24665D20-87FC-FDBD-0473-4454516EA18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7334" y="3521239"/>
            <a:ext cx="206634" cy="199988"/>
          </a:xfrm>
          <a:prstGeom prst="rect">
            <a:avLst/>
          </a:prstGeom>
        </p:spPr>
      </p:pic>
      <p:sp>
        <p:nvSpPr>
          <p:cNvPr id="8" name="TextBox 7">
            <a:extLst>
              <a:ext uri="{FF2B5EF4-FFF2-40B4-BE49-F238E27FC236}">
                <a16:creationId xmlns:a16="http://schemas.microsoft.com/office/drawing/2014/main" id="{CDF59988-393A-F3C1-B914-2A1A740955AD}"/>
              </a:ext>
            </a:extLst>
          </p:cNvPr>
          <p:cNvSpPr txBox="1"/>
          <p:nvPr/>
        </p:nvSpPr>
        <p:spPr>
          <a:xfrm>
            <a:off x="570438" y="9228970"/>
            <a:ext cx="2303391" cy="646331"/>
          </a:xfrm>
          <a:prstGeom prst="rect">
            <a:avLst/>
          </a:prstGeom>
          <a:noFill/>
        </p:spPr>
        <p:txBody>
          <a:bodyPr wrap="square" rtlCol="0">
            <a:spAutoFit/>
          </a:bodyPr>
          <a:lstStyle/>
          <a:p>
            <a:r>
              <a:rPr lang="en-US" b="1" dirty="0"/>
              <a:t>DON’T FORGET TO</a:t>
            </a:r>
          </a:p>
          <a:p>
            <a:r>
              <a:rPr lang="en-US" b="1" dirty="0"/>
              <a:t>COMMUNICATE</a:t>
            </a:r>
          </a:p>
        </p:txBody>
      </p:sp>
      <p:pic>
        <p:nvPicPr>
          <p:cNvPr id="19" name="Picture 18">
            <a:extLst>
              <a:ext uri="{FF2B5EF4-FFF2-40B4-BE49-F238E27FC236}">
                <a16:creationId xmlns:a16="http://schemas.microsoft.com/office/drawing/2014/main" id="{683B688F-7625-AD2C-E0AA-A9856FA53BE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6063" y="9372908"/>
            <a:ext cx="364098" cy="352388"/>
          </a:xfrm>
          <a:prstGeom prst="rect">
            <a:avLst/>
          </a:prstGeom>
        </p:spPr>
      </p:pic>
      <p:sp>
        <p:nvSpPr>
          <p:cNvPr id="22" name="TextBox 21">
            <a:extLst>
              <a:ext uri="{FF2B5EF4-FFF2-40B4-BE49-F238E27FC236}">
                <a16:creationId xmlns:a16="http://schemas.microsoft.com/office/drawing/2014/main" id="{B6606042-FADA-8AA6-5217-9498F38DEDE3}"/>
              </a:ext>
            </a:extLst>
          </p:cNvPr>
          <p:cNvSpPr txBox="1"/>
          <p:nvPr/>
        </p:nvSpPr>
        <p:spPr>
          <a:xfrm>
            <a:off x="2703342" y="9239819"/>
            <a:ext cx="4749657" cy="577081"/>
          </a:xfrm>
          <a:prstGeom prst="rect">
            <a:avLst/>
          </a:prstGeom>
          <a:solidFill>
            <a:srgbClr val="B0D7F4"/>
          </a:solidFill>
        </p:spPr>
        <p:txBody>
          <a:bodyPr wrap="square">
            <a:spAutoFit/>
          </a:bodyPr>
          <a:lstStyle/>
          <a:p>
            <a:r>
              <a:rPr lang="en-US" sz="1050" dirty="0"/>
              <a:t>Make sure to promote and tell your story! Reference the At School Social Media Calendar for monthly blog posts and supporting social media content to drive excitement and interest around the activities planned at your district. </a:t>
            </a:r>
          </a:p>
        </p:txBody>
      </p:sp>
    </p:spTree>
    <p:extLst>
      <p:ext uri="{BB962C8B-B14F-4D97-AF65-F5344CB8AC3E}">
        <p14:creationId xmlns:p14="http://schemas.microsoft.com/office/powerpoint/2010/main" val="421138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logo with text and icons&#10;&#10;AI-generated content may be incorrect.">
            <a:extLst>
              <a:ext uri="{FF2B5EF4-FFF2-40B4-BE49-F238E27FC236}">
                <a16:creationId xmlns:a16="http://schemas.microsoft.com/office/drawing/2014/main" id="{B38438CE-ECF8-3CB5-E7D4-57BD858A1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391" y="1825291"/>
            <a:ext cx="347251" cy="347251"/>
          </a:xfrm>
          <a:prstGeom prst="rect">
            <a:avLst/>
          </a:prstGeom>
        </p:spPr>
      </p:pic>
      <p:cxnSp>
        <p:nvCxnSpPr>
          <p:cNvPr id="4" name="Straight Connector 3">
            <a:extLst>
              <a:ext uri="{FF2B5EF4-FFF2-40B4-BE49-F238E27FC236}">
                <a16:creationId xmlns:a16="http://schemas.microsoft.com/office/drawing/2014/main" id="{C69D15AC-E86A-5F0B-EC05-27441949BAAD}"/>
              </a:ext>
            </a:extLst>
          </p:cNvPr>
          <p:cNvCxnSpPr>
            <a:cxnSpLocks/>
          </p:cNvCxnSpPr>
          <p:nvPr/>
        </p:nvCxnSpPr>
        <p:spPr>
          <a:xfrm>
            <a:off x="5735783" y="1980362"/>
            <a:ext cx="1711940"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 name="Rectangle: Rounded Corners 4">
            <a:extLst>
              <a:ext uri="{FF2B5EF4-FFF2-40B4-BE49-F238E27FC236}">
                <a16:creationId xmlns:a16="http://schemas.microsoft.com/office/drawing/2014/main" id="{CD9622E9-E9FC-D965-C150-D2C76A47E629}"/>
              </a:ext>
            </a:extLst>
          </p:cNvPr>
          <p:cNvSpPr/>
          <p:nvPr/>
        </p:nvSpPr>
        <p:spPr>
          <a:xfrm>
            <a:off x="4121643" y="1861221"/>
            <a:ext cx="1614140" cy="347251"/>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EYE see a Bright Future</a:t>
            </a:r>
          </a:p>
        </p:txBody>
      </p:sp>
      <p:cxnSp>
        <p:nvCxnSpPr>
          <p:cNvPr id="9" name="Straight Connector 8">
            <a:extLst>
              <a:ext uri="{FF2B5EF4-FFF2-40B4-BE49-F238E27FC236}">
                <a16:creationId xmlns:a16="http://schemas.microsoft.com/office/drawing/2014/main" id="{DC5FBD40-3A08-5C65-6DF0-ABF9C3C8322D}"/>
              </a:ext>
            </a:extLst>
          </p:cNvPr>
          <p:cNvCxnSpPr>
            <a:cxnSpLocks/>
          </p:cNvCxnSpPr>
          <p:nvPr/>
        </p:nvCxnSpPr>
        <p:spPr>
          <a:xfrm>
            <a:off x="387303" y="3547680"/>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18380E6-18F0-9104-3FF4-5140DC9CEE19}"/>
              </a:ext>
            </a:extLst>
          </p:cNvPr>
          <p:cNvCxnSpPr>
            <a:cxnSpLocks/>
          </p:cNvCxnSpPr>
          <p:nvPr/>
        </p:nvCxnSpPr>
        <p:spPr>
          <a:xfrm>
            <a:off x="321368" y="6935482"/>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B6B8E11-54A2-1BDF-31C6-C355E361988A}"/>
              </a:ext>
            </a:extLst>
          </p:cNvPr>
          <p:cNvCxnSpPr>
            <a:cxnSpLocks/>
          </p:cNvCxnSpPr>
          <p:nvPr/>
        </p:nvCxnSpPr>
        <p:spPr>
          <a:xfrm>
            <a:off x="321368" y="5257261"/>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43011E-A9CF-7467-E8DA-912195950D9B}"/>
              </a:ext>
            </a:extLst>
          </p:cNvPr>
          <p:cNvCxnSpPr>
            <a:cxnSpLocks/>
          </p:cNvCxnSpPr>
          <p:nvPr/>
        </p:nvCxnSpPr>
        <p:spPr>
          <a:xfrm>
            <a:off x="321368" y="8637722"/>
            <a:ext cx="7050154" cy="0"/>
          </a:xfrm>
          <a:prstGeom prst="line">
            <a:avLst/>
          </a:prstGeom>
          <a:ln>
            <a:solidFill>
              <a:schemeClr val="accent5">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B269836-B16C-FC8E-4EA0-AAC4A1C625B5}"/>
              </a:ext>
            </a:extLst>
          </p:cNvPr>
          <p:cNvPicPr>
            <a:picLocks noChangeAspect="1"/>
          </p:cNvPicPr>
          <p:nvPr/>
        </p:nvPicPr>
        <p:blipFill>
          <a:blip r:embed="rId3">
            <a:extLst>
              <a:ext uri="{28A0092B-C50C-407E-A947-70E740481C1C}">
                <a14:useLocalDpi xmlns:a14="http://schemas.microsoft.com/office/drawing/2010/main" val="0"/>
              </a:ext>
            </a:extLst>
          </a:blip>
          <a:srcRect t="686" b="-474"/>
          <a:stretch>
            <a:fillRect/>
          </a:stretch>
        </p:blipFill>
        <p:spPr>
          <a:xfrm>
            <a:off x="414231" y="1556756"/>
            <a:ext cx="565483" cy="564281"/>
          </a:xfrm>
          <a:prstGeom prst="rect">
            <a:avLst/>
          </a:prstGeom>
        </p:spPr>
      </p:pic>
      <p:sp>
        <p:nvSpPr>
          <p:cNvPr id="15" name="Rectangle: Rounded Corners 14">
            <a:extLst>
              <a:ext uri="{FF2B5EF4-FFF2-40B4-BE49-F238E27FC236}">
                <a16:creationId xmlns:a16="http://schemas.microsoft.com/office/drawing/2014/main" id="{4B1A05A3-7B6D-E39A-CC58-E08BFAE469FE}"/>
              </a:ext>
            </a:extLst>
          </p:cNvPr>
          <p:cNvSpPr/>
          <p:nvPr/>
        </p:nvSpPr>
        <p:spPr>
          <a:xfrm>
            <a:off x="979716" y="1420676"/>
            <a:ext cx="1703692" cy="1548199"/>
          </a:xfrm>
          <a:prstGeom prst="round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This Month’s Suggestions:</a:t>
            </a:r>
          </a:p>
          <a:p>
            <a:pPr marL="171450" indent="-171450">
              <a:buFont typeface="Wingdings" panose="05000000000000000000" pitchFamily="2" charset="2"/>
              <a:buChar char="§"/>
            </a:pPr>
            <a:r>
              <a:rPr lang="en-US" sz="1050" dirty="0">
                <a:solidFill>
                  <a:schemeClr val="tx1"/>
                </a:solidFill>
              </a:rPr>
              <a:t>Carrots</a:t>
            </a:r>
          </a:p>
          <a:p>
            <a:pPr marL="171450" indent="-171450">
              <a:buFont typeface="Wingdings" panose="05000000000000000000" pitchFamily="2" charset="2"/>
              <a:buChar char="§"/>
            </a:pPr>
            <a:r>
              <a:rPr lang="en-US" sz="1050" dirty="0">
                <a:solidFill>
                  <a:schemeClr val="tx1"/>
                </a:solidFill>
              </a:rPr>
              <a:t>Citrus</a:t>
            </a:r>
          </a:p>
          <a:p>
            <a:pPr marL="171450" indent="-171450">
              <a:buFont typeface="Wingdings" panose="05000000000000000000" pitchFamily="2" charset="2"/>
              <a:buChar char="§"/>
            </a:pPr>
            <a:r>
              <a:rPr lang="en-US" sz="1050" dirty="0">
                <a:solidFill>
                  <a:schemeClr val="tx1"/>
                </a:solidFill>
              </a:rPr>
              <a:t>Pineapple</a:t>
            </a:r>
          </a:p>
          <a:p>
            <a:r>
              <a:rPr lang="en-US" sz="1050" dirty="0">
                <a:solidFill>
                  <a:schemeClr val="tx1"/>
                </a:solidFill>
              </a:rPr>
              <a:t>Or select what makes the most sense based on seasonality and local availability</a:t>
            </a:r>
          </a:p>
        </p:txBody>
      </p:sp>
      <p:grpSp>
        <p:nvGrpSpPr>
          <p:cNvPr id="16" name="Group 15">
            <a:extLst>
              <a:ext uri="{FF2B5EF4-FFF2-40B4-BE49-F238E27FC236}">
                <a16:creationId xmlns:a16="http://schemas.microsoft.com/office/drawing/2014/main" id="{F91C8B81-6FA7-5DAF-6466-3F2B96683AF6}"/>
              </a:ext>
            </a:extLst>
          </p:cNvPr>
          <p:cNvGrpSpPr/>
          <p:nvPr/>
        </p:nvGrpSpPr>
        <p:grpSpPr>
          <a:xfrm>
            <a:off x="324677" y="2127512"/>
            <a:ext cx="744590" cy="594327"/>
            <a:chOff x="4735108" y="9026345"/>
            <a:chExt cx="744590" cy="594327"/>
          </a:xfrm>
        </p:grpSpPr>
        <p:sp>
          <p:nvSpPr>
            <p:cNvPr id="17" name="Oval 16">
              <a:extLst>
                <a:ext uri="{FF2B5EF4-FFF2-40B4-BE49-F238E27FC236}">
                  <a16:creationId xmlns:a16="http://schemas.microsoft.com/office/drawing/2014/main" id="{FB604CD6-1610-49B9-E6B8-2CF632CC77A1}"/>
                </a:ext>
              </a:extLst>
            </p:cNvPr>
            <p:cNvSpPr/>
            <p:nvPr/>
          </p:nvSpPr>
          <p:spPr>
            <a:xfrm>
              <a:off x="4841637" y="9026345"/>
              <a:ext cx="545200" cy="564281"/>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9CD093F-13D0-D4E8-1E58-029923A13C41}"/>
                </a:ext>
              </a:extLst>
            </p:cNvPr>
            <p:cNvPicPr>
              <a:picLocks noChangeAspect="1"/>
            </p:cNvPicPr>
            <p:nvPr/>
          </p:nvPicPr>
          <p:blipFill>
            <a:blip r:embed="rId4">
              <a:extLst>
                <a:ext uri="{28A0092B-C50C-407E-A947-70E740481C1C}">
                  <a14:useLocalDpi xmlns:a14="http://schemas.microsoft.com/office/drawing/2010/main" val="0"/>
                </a:ext>
              </a:extLst>
            </a:blip>
            <a:srcRect t="16912" b="5909"/>
            <a:stretch>
              <a:fillRect/>
            </a:stretch>
          </p:blipFill>
          <p:spPr>
            <a:xfrm>
              <a:off x="4735108" y="9045997"/>
              <a:ext cx="744590" cy="574675"/>
            </a:xfrm>
            <a:prstGeom prst="rect">
              <a:avLst/>
            </a:prstGeom>
          </p:spPr>
        </p:pic>
      </p:grpSp>
      <p:sp>
        <p:nvSpPr>
          <p:cNvPr id="19" name="Rectangle: Rounded Corners 18">
            <a:extLst>
              <a:ext uri="{FF2B5EF4-FFF2-40B4-BE49-F238E27FC236}">
                <a16:creationId xmlns:a16="http://schemas.microsoft.com/office/drawing/2014/main" id="{C3F97DD4-888C-5D91-3401-86759AC85D6C}"/>
              </a:ext>
            </a:extLst>
          </p:cNvPr>
          <p:cNvSpPr/>
          <p:nvPr/>
        </p:nvSpPr>
        <p:spPr>
          <a:xfrm>
            <a:off x="3425991" y="5439038"/>
            <a:ext cx="920417" cy="792215"/>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Thai Chicken &amp; Pineapple Fried</a:t>
            </a:r>
          </a:p>
          <a:p>
            <a:r>
              <a:rPr lang="en-US" sz="1050" dirty="0">
                <a:solidFill>
                  <a:schemeClr val="tx1"/>
                </a:solidFill>
              </a:rPr>
              <a:t>Rice</a:t>
            </a:r>
          </a:p>
        </p:txBody>
      </p:sp>
      <p:pic>
        <p:nvPicPr>
          <p:cNvPr id="20" name="Picture 19" descr="A colorful logo with text and icons&#10;&#10;AI-generated content may be incorrect.">
            <a:extLst>
              <a:ext uri="{FF2B5EF4-FFF2-40B4-BE49-F238E27FC236}">
                <a16:creationId xmlns:a16="http://schemas.microsoft.com/office/drawing/2014/main" id="{E54DAB4D-8AB2-377D-0AA9-FB3499FA6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5874858"/>
            <a:ext cx="312820" cy="312820"/>
          </a:xfrm>
          <a:prstGeom prst="rect">
            <a:avLst/>
          </a:prstGeom>
        </p:spPr>
      </p:pic>
      <p:sp>
        <p:nvSpPr>
          <p:cNvPr id="21" name="Rectangle: Rounded Corners 20">
            <a:extLst>
              <a:ext uri="{FF2B5EF4-FFF2-40B4-BE49-F238E27FC236}">
                <a16:creationId xmlns:a16="http://schemas.microsoft.com/office/drawing/2014/main" id="{49453ECA-76A3-0D06-A7C1-EA27F8538394}"/>
              </a:ext>
            </a:extLst>
          </p:cNvPr>
          <p:cNvSpPr/>
          <p:nvPr/>
        </p:nvSpPr>
        <p:spPr>
          <a:xfrm>
            <a:off x="3425991" y="8810050"/>
            <a:ext cx="920417" cy="792215"/>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Thai Chicken &amp; Pineapple Fried</a:t>
            </a:r>
          </a:p>
          <a:p>
            <a:r>
              <a:rPr lang="en-US" sz="1050" dirty="0">
                <a:solidFill>
                  <a:schemeClr val="tx1"/>
                </a:solidFill>
              </a:rPr>
              <a:t>Rice</a:t>
            </a:r>
          </a:p>
        </p:txBody>
      </p:sp>
      <p:cxnSp>
        <p:nvCxnSpPr>
          <p:cNvPr id="28" name="Straight Connector 27">
            <a:extLst>
              <a:ext uri="{FF2B5EF4-FFF2-40B4-BE49-F238E27FC236}">
                <a16:creationId xmlns:a16="http://schemas.microsoft.com/office/drawing/2014/main" id="{6273C4FE-156A-4A2A-4C9F-1BEEC35778C0}"/>
              </a:ext>
            </a:extLst>
          </p:cNvPr>
          <p:cNvCxnSpPr>
            <a:cxnSpLocks/>
            <a:endCxn id="30" idx="1"/>
          </p:cNvCxnSpPr>
          <p:nvPr/>
        </p:nvCxnSpPr>
        <p:spPr>
          <a:xfrm>
            <a:off x="1023821" y="7213052"/>
            <a:ext cx="1418589" cy="11108"/>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22" name="Picture 21" descr="A colorful logo with text and icons&#10;&#10;AI-generated content may be incorrect.">
            <a:extLst>
              <a:ext uri="{FF2B5EF4-FFF2-40B4-BE49-F238E27FC236}">
                <a16:creationId xmlns:a16="http://schemas.microsoft.com/office/drawing/2014/main" id="{50DCA876-5356-1E99-1F81-89AA6FF7B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588" y="9245870"/>
            <a:ext cx="312820" cy="312820"/>
          </a:xfrm>
          <a:prstGeom prst="rect">
            <a:avLst/>
          </a:prstGeom>
        </p:spPr>
      </p:pic>
      <p:sp>
        <p:nvSpPr>
          <p:cNvPr id="24" name="Rectangle: Rounded Corners 23">
            <a:extLst>
              <a:ext uri="{FF2B5EF4-FFF2-40B4-BE49-F238E27FC236}">
                <a16:creationId xmlns:a16="http://schemas.microsoft.com/office/drawing/2014/main" id="{B8CEAF09-C5ED-1970-44DE-8D333F3CFCB8}"/>
              </a:ext>
            </a:extLst>
          </p:cNvPr>
          <p:cNvSpPr/>
          <p:nvPr/>
        </p:nvSpPr>
        <p:spPr>
          <a:xfrm>
            <a:off x="387303" y="3641600"/>
            <a:ext cx="889372"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Sesame Ginger Noodle Salad</a:t>
            </a:r>
          </a:p>
        </p:txBody>
      </p:sp>
      <p:sp>
        <p:nvSpPr>
          <p:cNvPr id="25" name="Rectangle: Rounded Corners 24">
            <a:extLst>
              <a:ext uri="{FF2B5EF4-FFF2-40B4-BE49-F238E27FC236}">
                <a16:creationId xmlns:a16="http://schemas.microsoft.com/office/drawing/2014/main" id="{753D89C8-E905-9489-68C8-07E658E3C4D2}"/>
              </a:ext>
            </a:extLst>
          </p:cNvPr>
          <p:cNvSpPr/>
          <p:nvPr/>
        </p:nvSpPr>
        <p:spPr>
          <a:xfrm>
            <a:off x="2442411" y="3694959"/>
            <a:ext cx="2378972" cy="2454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cxnSp>
        <p:nvCxnSpPr>
          <p:cNvPr id="45" name="Straight Connector 44">
            <a:extLst>
              <a:ext uri="{FF2B5EF4-FFF2-40B4-BE49-F238E27FC236}">
                <a16:creationId xmlns:a16="http://schemas.microsoft.com/office/drawing/2014/main" id="{71EC8D02-ED31-9322-4A96-AE152C040D0C}"/>
              </a:ext>
            </a:extLst>
          </p:cNvPr>
          <p:cNvCxnSpPr>
            <a:cxnSpLocks/>
          </p:cNvCxnSpPr>
          <p:nvPr/>
        </p:nvCxnSpPr>
        <p:spPr>
          <a:xfrm>
            <a:off x="1069267" y="3819999"/>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27" name="Picture 26" descr="A blue circle with white outline of a chef hat&#10;&#10;AI-generated content may be incorrect.">
            <a:extLst>
              <a:ext uri="{FF2B5EF4-FFF2-40B4-BE49-F238E27FC236}">
                <a16:creationId xmlns:a16="http://schemas.microsoft.com/office/drawing/2014/main" id="{2CEDF0DA-9BF8-513A-9170-DBF201A97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206" y="3647032"/>
            <a:ext cx="293397" cy="293397"/>
          </a:xfrm>
          <a:prstGeom prst="rect">
            <a:avLst/>
          </a:prstGeom>
        </p:spPr>
      </p:pic>
      <p:sp>
        <p:nvSpPr>
          <p:cNvPr id="29" name="Rectangle: Rounded Corners 28">
            <a:extLst>
              <a:ext uri="{FF2B5EF4-FFF2-40B4-BE49-F238E27FC236}">
                <a16:creationId xmlns:a16="http://schemas.microsoft.com/office/drawing/2014/main" id="{5A975430-C5B1-E8F1-C1C5-37E0A4C33314}"/>
              </a:ext>
            </a:extLst>
          </p:cNvPr>
          <p:cNvSpPr/>
          <p:nvPr/>
        </p:nvSpPr>
        <p:spPr>
          <a:xfrm>
            <a:off x="387303" y="7069966"/>
            <a:ext cx="889372" cy="716636"/>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Pizza Bianca</a:t>
            </a:r>
          </a:p>
        </p:txBody>
      </p:sp>
      <p:sp>
        <p:nvSpPr>
          <p:cNvPr id="30" name="Rectangle: Rounded Corners 29">
            <a:extLst>
              <a:ext uri="{FF2B5EF4-FFF2-40B4-BE49-F238E27FC236}">
                <a16:creationId xmlns:a16="http://schemas.microsoft.com/office/drawing/2014/main" id="{DD449206-EC47-A266-B57F-17D5AECD02A9}"/>
              </a:ext>
            </a:extLst>
          </p:cNvPr>
          <p:cNvSpPr/>
          <p:nvPr/>
        </p:nvSpPr>
        <p:spPr>
          <a:xfrm>
            <a:off x="2442410" y="7123325"/>
            <a:ext cx="2378973" cy="201669"/>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Feature a Scratch-Made LTO 2-3 days</a:t>
            </a:r>
          </a:p>
        </p:txBody>
      </p:sp>
      <p:pic>
        <p:nvPicPr>
          <p:cNvPr id="32" name="Picture 31" descr="A blue circle with white outline of a chef hat&#10;&#10;AI-generated content may be incorrect.">
            <a:extLst>
              <a:ext uri="{FF2B5EF4-FFF2-40B4-BE49-F238E27FC236}">
                <a16:creationId xmlns:a16="http://schemas.microsoft.com/office/drawing/2014/main" id="{F0DB83C6-4644-F2B2-318C-DC92A4E7D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206" y="7075398"/>
            <a:ext cx="293397" cy="293397"/>
          </a:xfrm>
          <a:prstGeom prst="rect">
            <a:avLst/>
          </a:prstGeom>
        </p:spPr>
      </p:pic>
      <p:cxnSp>
        <p:nvCxnSpPr>
          <p:cNvPr id="46" name="Straight Connector 45">
            <a:extLst>
              <a:ext uri="{FF2B5EF4-FFF2-40B4-BE49-F238E27FC236}">
                <a16:creationId xmlns:a16="http://schemas.microsoft.com/office/drawing/2014/main" id="{6EDC7B13-983A-D588-0200-DA3881E060FA}"/>
              </a:ext>
            </a:extLst>
          </p:cNvPr>
          <p:cNvCxnSpPr>
            <a:cxnSpLocks/>
          </p:cNvCxnSpPr>
          <p:nvPr/>
        </p:nvCxnSpPr>
        <p:spPr>
          <a:xfrm>
            <a:off x="4801989" y="3817693"/>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7AD848A-4650-EDED-9DE2-582B42582C66}"/>
              </a:ext>
            </a:extLst>
          </p:cNvPr>
          <p:cNvCxnSpPr>
            <a:cxnSpLocks/>
          </p:cNvCxnSpPr>
          <p:nvPr/>
        </p:nvCxnSpPr>
        <p:spPr>
          <a:xfrm>
            <a:off x="4715963" y="7222096"/>
            <a:ext cx="1418589" cy="2836"/>
          </a:xfrm>
          <a:prstGeom prst="line">
            <a:avLst/>
          </a:prstGeom>
          <a:ln>
            <a:solidFill>
              <a:schemeClr val="accent4">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8" name="Rectangle: Rounded Corners 37">
            <a:extLst>
              <a:ext uri="{FF2B5EF4-FFF2-40B4-BE49-F238E27FC236}">
                <a16:creationId xmlns:a16="http://schemas.microsoft.com/office/drawing/2014/main" id="{F99DEDCB-7FE1-E05B-96E0-915DF6A97BB5}"/>
              </a:ext>
            </a:extLst>
          </p:cNvPr>
          <p:cNvSpPr/>
          <p:nvPr/>
        </p:nvSpPr>
        <p:spPr>
          <a:xfrm>
            <a:off x="1398296" y="6766994"/>
            <a:ext cx="960984" cy="149134"/>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MLK Day</a:t>
            </a:r>
          </a:p>
        </p:txBody>
      </p:sp>
      <p:sp>
        <p:nvSpPr>
          <p:cNvPr id="39" name="Rectangle: Rounded Corners 38">
            <a:extLst>
              <a:ext uri="{FF2B5EF4-FFF2-40B4-BE49-F238E27FC236}">
                <a16:creationId xmlns:a16="http://schemas.microsoft.com/office/drawing/2014/main" id="{B83B4D13-5C8E-B4CB-A773-0E0A1ACEA6A6}"/>
              </a:ext>
            </a:extLst>
          </p:cNvPr>
          <p:cNvSpPr/>
          <p:nvPr/>
        </p:nvSpPr>
        <p:spPr>
          <a:xfrm>
            <a:off x="4346408" y="1356063"/>
            <a:ext cx="3091049" cy="177749"/>
          </a:xfrm>
          <a:prstGeom prst="roundRect">
            <a:avLst/>
          </a:prstGeom>
          <a:solidFill>
            <a:srgbClr val="321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GENERATIONS CELEBRATION MONTH</a:t>
            </a:r>
          </a:p>
        </p:txBody>
      </p:sp>
      <p:sp>
        <p:nvSpPr>
          <p:cNvPr id="40" name="Rectangle: Rounded Corners 39">
            <a:extLst>
              <a:ext uri="{FF2B5EF4-FFF2-40B4-BE49-F238E27FC236}">
                <a16:creationId xmlns:a16="http://schemas.microsoft.com/office/drawing/2014/main" id="{DABA39EC-97B0-9AAF-50BE-11F43D8E421A}"/>
              </a:ext>
            </a:extLst>
          </p:cNvPr>
          <p:cNvSpPr/>
          <p:nvPr/>
        </p:nvSpPr>
        <p:spPr>
          <a:xfrm>
            <a:off x="3452171" y="7420208"/>
            <a:ext cx="920417"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National Granola Bar Day</a:t>
            </a:r>
          </a:p>
        </p:txBody>
      </p:sp>
      <p:sp>
        <p:nvSpPr>
          <p:cNvPr id="41" name="Rectangle: Rounded Corners 40">
            <a:extLst>
              <a:ext uri="{FF2B5EF4-FFF2-40B4-BE49-F238E27FC236}">
                <a16:creationId xmlns:a16="http://schemas.microsoft.com/office/drawing/2014/main" id="{193FEEAF-B923-789A-E9CB-9EDF80C45178}"/>
              </a:ext>
            </a:extLst>
          </p:cNvPr>
          <p:cNvSpPr/>
          <p:nvPr/>
        </p:nvSpPr>
        <p:spPr>
          <a:xfrm>
            <a:off x="5410513" y="5576284"/>
            <a:ext cx="1027696" cy="479818"/>
          </a:xfrm>
          <a:prstGeom prst="roundRect">
            <a:avLst/>
          </a:prstGeom>
          <a:solidFill>
            <a:srgbClr val="FFF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International Hot &amp; Spicy Food Day</a:t>
            </a:r>
          </a:p>
        </p:txBody>
      </p:sp>
      <p:sp>
        <p:nvSpPr>
          <p:cNvPr id="6" name="Rectangle: Rounded Corners 5">
            <a:extLst>
              <a:ext uri="{FF2B5EF4-FFF2-40B4-BE49-F238E27FC236}">
                <a16:creationId xmlns:a16="http://schemas.microsoft.com/office/drawing/2014/main" id="{02001193-839E-17A2-D543-E130AE426D65}"/>
              </a:ext>
            </a:extLst>
          </p:cNvPr>
          <p:cNvSpPr/>
          <p:nvPr/>
        </p:nvSpPr>
        <p:spPr>
          <a:xfrm>
            <a:off x="2754516" y="1425383"/>
            <a:ext cx="1009609" cy="1543492"/>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Promote </a:t>
            </a:r>
          </a:p>
          <a:p>
            <a:pPr algn="r"/>
            <a:r>
              <a:rPr lang="en-US" sz="1200" b="1" dirty="0">
                <a:solidFill>
                  <a:schemeClr val="tx1"/>
                </a:solidFill>
              </a:rPr>
              <a:t>&amp; Tell</a:t>
            </a:r>
          </a:p>
          <a:p>
            <a:pPr algn="r"/>
            <a:r>
              <a:rPr lang="en-US" sz="1200" b="1" dirty="0">
                <a:solidFill>
                  <a:schemeClr val="tx1"/>
                </a:solidFill>
              </a:rPr>
              <a:t>Your Story</a:t>
            </a:r>
          </a:p>
          <a:p>
            <a:pPr algn="r"/>
            <a:r>
              <a:rPr lang="en-US" sz="1000" b="1" i="1" dirty="0">
                <a:solidFill>
                  <a:schemeClr val="tx1"/>
                </a:solidFill>
              </a:rPr>
              <a:t>SOCIAL MEDIA TIP: </a:t>
            </a:r>
            <a:r>
              <a:rPr lang="en-US" sz="1000" i="1" dirty="0">
                <a:solidFill>
                  <a:schemeClr val="tx1"/>
                </a:solidFill>
              </a:rPr>
              <a:t>Try to post at least 2x per week. </a:t>
            </a:r>
            <a:endParaRPr lang="en-US" sz="1050" i="1" dirty="0">
              <a:solidFill>
                <a:schemeClr val="tx1"/>
              </a:solidFill>
            </a:endParaRPr>
          </a:p>
        </p:txBody>
      </p:sp>
      <p:pic>
        <p:nvPicPr>
          <p:cNvPr id="7" name="Picture 6">
            <a:extLst>
              <a:ext uri="{FF2B5EF4-FFF2-40B4-BE49-F238E27FC236}">
                <a16:creationId xmlns:a16="http://schemas.microsoft.com/office/drawing/2014/main" id="{35DA5903-CFB9-F00F-A768-EAB8F0FB92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794907" y="1638872"/>
            <a:ext cx="206634" cy="206569"/>
          </a:xfrm>
          <a:prstGeom prst="rect">
            <a:avLst/>
          </a:prstGeom>
        </p:spPr>
      </p:pic>
      <p:pic>
        <p:nvPicPr>
          <p:cNvPr id="8" name="Picture 7">
            <a:extLst>
              <a:ext uri="{FF2B5EF4-FFF2-40B4-BE49-F238E27FC236}">
                <a16:creationId xmlns:a16="http://schemas.microsoft.com/office/drawing/2014/main" id="{09018342-2DF3-BEDD-E098-F4C72F9C58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33212" y="4332038"/>
            <a:ext cx="206634" cy="199988"/>
          </a:xfrm>
          <a:prstGeom prst="rect">
            <a:avLst/>
          </a:prstGeom>
        </p:spPr>
      </p:pic>
      <p:sp>
        <p:nvSpPr>
          <p:cNvPr id="13" name="Rectangle: Rounded Corners 12">
            <a:extLst>
              <a:ext uri="{FF2B5EF4-FFF2-40B4-BE49-F238E27FC236}">
                <a16:creationId xmlns:a16="http://schemas.microsoft.com/office/drawing/2014/main" id="{6BAB6751-6249-529D-060D-42C1F495A40F}"/>
              </a:ext>
            </a:extLst>
          </p:cNvPr>
          <p:cNvSpPr/>
          <p:nvPr/>
        </p:nvSpPr>
        <p:spPr>
          <a:xfrm>
            <a:off x="1395559" y="4295484"/>
            <a:ext cx="927968" cy="269951"/>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a:t>
            </a:r>
            <a:endParaRPr lang="en-US" sz="700" i="1" dirty="0">
              <a:solidFill>
                <a:schemeClr val="tx1"/>
              </a:solidFill>
            </a:endParaRPr>
          </a:p>
        </p:txBody>
      </p:sp>
      <p:pic>
        <p:nvPicPr>
          <p:cNvPr id="23" name="Picture 22">
            <a:extLst>
              <a:ext uri="{FF2B5EF4-FFF2-40B4-BE49-F238E27FC236}">
                <a16:creationId xmlns:a16="http://schemas.microsoft.com/office/drawing/2014/main" id="{B0F0D166-E068-2A41-550D-1A9C7FAF39C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92902" y="6007203"/>
            <a:ext cx="206634" cy="199988"/>
          </a:xfrm>
          <a:prstGeom prst="rect">
            <a:avLst/>
          </a:prstGeom>
        </p:spPr>
      </p:pic>
      <p:sp>
        <p:nvSpPr>
          <p:cNvPr id="26" name="Rectangle: Rounded Corners 25">
            <a:extLst>
              <a:ext uri="{FF2B5EF4-FFF2-40B4-BE49-F238E27FC236}">
                <a16:creationId xmlns:a16="http://schemas.microsoft.com/office/drawing/2014/main" id="{1EAB3679-2EF3-78F4-6005-85333FDA0F0F}"/>
              </a:ext>
            </a:extLst>
          </p:cNvPr>
          <p:cNvSpPr/>
          <p:nvPr/>
        </p:nvSpPr>
        <p:spPr>
          <a:xfrm>
            <a:off x="4455249" y="5883311"/>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Blog</a:t>
            </a:r>
            <a:endParaRPr lang="en-US" sz="700" i="1" dirty="0">
              <a:solidFill>
                <a:schemeClr val="tx1"/>
              </a:solidFill>
            </a:endParaRPr>
          </a:p>
        </p:txBody>
      </p:sp>
      <p:pic>
        <p:nvPicPr>
          <p:cNvPr id="31" name="Picture 30">
            <a:extLst>
              <a:ext uri="{FF2B5EF4-FFF2-40B4-BE49-F238E27FC236}">
                <a16:creationId xmlns:a16="http://schemas.microsoft.com/office/drawing/2014/main" id="{707A1D09-64FD-7C55-1134-9AF184A6376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33212" y="6079435"/>
            <a:ext cx="206634" cy="199988"/>
          </a:xfrm>
          <a:prstGeom prst="rect">
            <a:avLst/>
          </a:prstGeom>
        </p:spPr>
      </p:pic>
      <p:sp>
        <p:nvSpPr>
          <p:cNvPr id="33" name="Rectangle: Rounded Corners 32">
            <a:extLst>
              <a:ext uri="{FF2B5EF4-FFF2-40B4-BE49-F238E27FC236}">
                <a16:creationId xmlns:a16="http://schemas.microsoft.com/office/drawing/2014/main" id="{6128FAEE-404A-0269-15F0-F3D8377640C7}"/>
              </a:ext>
            </a:extLst>
          </p:cNvPr>
          <p:cNvSpPr/>
          <p:nvPr/>
        </p:nvSpPr>
        <p:spPr>
          <a:xfrm>
            <a:off x="1395559" y="5874858"/>
            <a:ext cx="927968" cy="437975"/>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 / Food Day</a:t>
            </a:r>
            <a:endParaRPr lang="en-US" sz="700" i="1" dirty="0">
              <a:solidFill>
                <a:schemeClr val="tx1"/>
              </a:solidFill>
            </a:endParaRPr>
          </a:p>
        </p:txBody>
      </p:sp>
      <p:pic>
        <p:nvPicPr>
          <p:cNvPr id="34" name="Picture 33">
            <a:extLst>
              <a:ext uri="{FF2B5EF4-FFF2-40B4-BE49-F238E27FC236}">
                <a16:creationId xmlns:a16="http://schemas.microsoft.com/office/drawing/2014/main" id="{0D9EF52C-273E-B42A-D1EB-D5C0FB4310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433212" y="9441861"/>
            <a:ext cx="206634" cy="199988"/>
          </a:xfrm>
          <a:prstGeom prst="rect">
            <a:avLst/>
          </a:prstGeom>
        </p:spPr>
      </p:pic>
      <p:sp>
        <p:nvSpPr>
          <p:cNvPr id="35" name="Rectangle: Rounded Corners 34">
            <a:extLst>
              <a:ext uri="{FF2B5EF4-FFF2-40B4-BE49-F238E27FC236}">
                <a16:creationId xmlns:a16="http://schemas.microsoft.com/office/drawing/2014/main" id="{15D0795C-FD25-05A9-5D8D-88C2D3873095}"/>
              </a:ext>
            </a:extLst>
          </p:cNvPr>
          <p:cNvSpPr/>
          <p:nvPr/>
        </p:nvSpPr>
        <p:spPr>
          <a:xfrm>
            <a:off x="1395559" y="9375419"/>
            <a:ext cx="927968" cy="29984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LTO</a:t>
            </a:r>
            <a:endParaRPr lang="en-US" sz="700" i="1" dirty="0">
              <a:solidFill>
                <a:schemeClr val="tx1"/>
              </a:solidFill>
            </a:endParaRPr>
          </a:p>
        </p:txBody>
      </p:sp>
      <p:pic>
        <p:nvPicPr>
          <p:cNvPr id="36" name="Picture 35">
            <a:extLst>
              <a:ext uri="{FF2B5EF4-FFF2-40B4-BE49-F238E27FC236}">
                <a16:creationId xmlns:a16="http://schemas.microsoft.com/office/drawing/2014/main" id="{1F1F9554-7EA4-D0A9-8EA8-10494528EB3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5980" y="9441861"/>
            <a:ext cx="206634" cy="199988"/>
          </a:xfrm>
          <a:prstGeom prst="rect">
            <a:avLst/>
          </a:prstGeom>
        </p:spPr>
      </p:pic>
      <p:sp>
        <p:nvSpPr>
          <p:cNvPr id="37" name="Rectangle: Rounded Corners 36">
            <a:extLst>
              <a:ext uri="{FF2B5EF4-FFF2-40B4-BE49-F238E27FC236}">
                <a16:creationId xmlns:a16="http://schemas.microsoft.com/office/drawing/2014/main" id="{AEDC4C56-AC9C-86C0-6F3E-8D94DD7BA157}"/>
              </a:ext>
            </a:extLst>
          </p:cNvPr>
          <p:cNvSpPr/>
          <p:nvPr/>
        </p:nvSpPr>
        <p:spPr>
          <a:xfrm>
            <a:off x="4448327" y="9375419"/>
            <a:ext cx="927968" cy="29984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i="1" dirty="0">
              <a:solidFill>
                <a:schemeClr val="tx1"/>
              </a:solidFill>
            </a:endParaRPr>
          </a:p>
        </p:txBody>
      </p:sp>
      <p:pic>
        <p:nvPicPr>
          <p:cNvPr id="42" name="Picture 41">
            <a:extLst>
              <a:ext uri="{FF2B5EF4-FFF2-40B4-BE49-F238E27FC236}">
                <a16:creationId xmlns:a16="http://schemas.microsoft.com/office/drawing/2014/main" id="{46E690D5-E569-47C9-C583-915DC1AF49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46449" y="7696806"/>
            <a:ext cx="206634" cy="199988"/>
          </a:xfrm>
          <a:prstGeom prst="rect">
            <a:avLst/>
          </a:prstGeom>
        </p:spPr>
      </p:pic>
      <p:sp>
        <p:nvSpPr>
          <p:cNvPr id="43" name="Rectangle: Rounded Corners 42">
            <a:extLst>
              <a:ext uri="{FF2B5EF4-FFF2-40B4-BE49-F238E27FC236}">
                <a16:creationId xmlns:a16="http://schemas.microsoft.com/office/drawing/2014/main" id="{35ECC4A8-C938-6FE9-6DDA-6489C8EB1B4F}"/>
              </a:ext>
            </a:extLst>
          </p:cNvPr>
          <p:cNvSpPr/>
          <p:nvPr/>
        </p:nvSpPr>
        <p:spPr>
          <a:xfrm>
            <a:off x="2408796" y="7630364"/>
            <a:ext cx="927968" cy="29984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LTO / Food Day</a:t>
            </a:r>
            <a:endParaRPr lang="en-US" sz="700" i="1" dirty="0">
              <a:solidFill>
                <a:schemeClr val="tx1"/>
              </a:solidFill>
            </a:endParaRPr>
          </a:p>
        </p:txBody>
      </p:sp>
      <p:pic>
        <p:nvPicPr>
          <p:cNvPr id="44" name="Picture 43">
            <a:extLst>
              <a:ext uri="{FF2B5EF4-FFF2-40B4-BE49-F238E27FC236}">
                <a16:creationId xmlns:a16="http://schemas.microsoft.com/office/drawing/2014/main" id="{410D6300-561A-88CE-616A-83C5B6E6375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5980" y="4363398"/>
            <a:ext cx="206634" cy="199988"/>
          </a:xfrm>
          <a:prstGeom prst="rect">
            <a:avLst/>
          </a:prstGeom>
        </p:spPr>
      </p:pic>
      <p:sp>
        <p:nvSpPr>
          <p:cNvPr id="47" name="Rectangle: Rounded Corners 46">
            <a:extLst>
              <a:ext uri="{FF2B5EF4-FFF2-40B4-BE49-F238E27FC236}">
                <a16:creationId xmlns:a16="http://schemas.microsoft.com/office/drawing/2014/main" id="{4DC02415-E8B0-171E-A58D-B32D4BFB0E2E}"/>
              </a:ext>
            </a:extLst>
          </p:cNvPr>
          <p:cNvSpPr/>
          <p:nvPr/>
        </p:nvSpPr>
        <p:spPr>
          <a:xfrm>
            <a:off x="4448327" y="4239506"/>
            <a:ext cx="927968" cy="35729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BiteScience Wellness</a:t>
            </a:r>
            <a:endParaRPr lang="en-US" sz="700" dirty="0">
              <a:solidFill>
                <a:schemeClr val="tx1"/>
              </a:solidFill>
            </a:endParaRPr>
          </a:p>
        </p:txBody>
      </p:sp>
      <p:pic>
        <p:nvPicPr>
          <p:cNvPr id="49" name="Picture 48">
            <a:extLst>
              <a:ext uri="{FF2B5EF4-FFF2-40B4-BE49-F238E27FC236}">
                <a16:creationId xmlns:a16="http://schemas.microsoft.com/office/drawing/2014/main" id="{B7E791D5-5EA6-F601-4ABF-17C901B105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5980" y="7696806"/>
            <a:ext cx="206634" cy="199988"/>
          </a:xfrm>
          <a:prstGeom prst="rect">
            <a:avLst/>
          </a:prstGeom>
        </p:spPr>
      </p:pic>
      <p:sp>
        <p:nvSpPr>
          <p:cNvPr id="50" name="Rectangle: Rounded Corners 49">
            <a:extLst>
              <a:ext uri="{FF2B5EF4-FFF2-40B4-BE49-F238E27FC236}">
                <a16:creationId xmlns:a16="http://schemas.microsoft.com/office/drawing/2014/main" id="{507578EF-CBB2-D495-353A-F78A08F9B3DC}"/>
              </a:ext>
            </a:extLst>
          </p:cNvPr>
          <p:cNvSpPr/>
          <p:nvPr/>
        </p:nvSpPr>
        <p:spPr>
          <a:xfrm>
            <a:off x="4448327" y="7630364"/>
            <a:ext cx="927968" cy="299840"/>
          </a:xfrm>
          <a:prstGeom prst="roundRect">
            <a:avLst/>
          </a:prstGeom>
          <a:noFill/>
          <a:ln>
            <a:solidFill>
              <a:srgbClr val="B0D7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900" dirty="0">
                <a:solidFill>
                  <a:schemeClr val="tx1"/>
                </a:solidFill>
              </a:rPr>
              <a:t>Heritage Month</a:t>
            </a:r>
            <a:endParaRPr lang="en-US" sz="700" dirty="0">
              <a:solidFill>
                <a:schemeClr val="tx1"/>
              </a:solidFill>
            </a:endParaRPr>
          </a:p>
        </p:txBody>
      </p:sp>
    </p:spTree>
    <p:extLst>
      <p:ext uri="{BB962C8B-B14F-4D97-AF65-F5344CB8AC3E}">
        <p14:creationId xmlns:p14="http://schemas.microsoft.com/office/powerpoint/2010/main" val="360379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BC5A1-81B0-D244-37EF-6EB32618877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930D7A7-1051-A84A-856C-5C6719AABDB7}"/>
              </a:ext>
            </a:extLst>
          </p:cNvPr>
          <p:cNvSpPr txBox="1"/>
          <p:nvPr/>
        </p:nvSpPr>
        <p:spPr>
          <a:xfrm>
            <a:off x="2465869" y="1920030"/>
            <a:ext cx="4901589" cy="1077218"/>
          </a:xfrm>
          <a:prstGeom prst="rect">
            <a:avLst/>
          </a:prstGeom>
          <a:noFill/>
        </p:spPr>
        <p:txBody>
          <a:bodyPr wrap="square">
            <a:spAutoFit/>
          </a:bodyPr>
          <a:lstStyle/>
          <a:p>
            <a:r>
              <a:rPr lang="en-US" sz="3200" b="1" dirty="0"/>
              <a:t>Scratch-Made Secondary LTO Menu Features </a:t>
            </a:r>
          </a:p>
        </p:txBody>
      </p:sp>
      <p:sp>
        <p:nvSpPr>
          <p:cNvPr id="9" name="TextBox 8">
            <a:extLst>
              <a:ext uri="{FF2B5EF4-FFF2-40B4-BE49-F238E27FC236}">
                <a16:creationId xmlns:a16="http://schemas.microsoft.com/office/drawing/2014/main" id="{55F9E932-0E07-4E3D-7627-743D97964958}"/>
              </a:ext>
            </a:extLst>
          </p:cNvPr>
          <p:cNvSpPr txBox="1"/>
          <p:nvPr/>
        </p:nvSpPr>
        <p:spPr>
          <a:xfrm>
            <a:off x="2465870" y="3134546"/>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5AD4C23C-6464-C1B7-DBE4-FF83F09FD11E}"/>
              </a:ext>
            </a:extLst>
          </p:cNvPr>
          <p:cNvSpPr txBox="1"/>
          <p:nvPr/>
        </p:nvSpPr>
        <p:spPr>
          <a:xfrm>
            <a:off x="2465870" y="3590448"/>
            <a:ext cx="4901589" cy="1384995"/>
          </a:xfrm>
          <a:prstGeom prst="rect">
            <a:avLst/>
          </a:prstGeom>
          <a:noFill/>
        </p:spPr>
        <p:txBody>
          <a:bodyPr wrap="square">
            <a:spAutoFit/>
          </a:bodyPr>
          <a:lstStyle/>
          <a:p>
            <a:pPr algn="l"/>
            <a:r>
              <a:rPr lang="en-US" sz="1200" i="0" u="none" strike="noStrike" baseline="0" dirty="0"/>
              <a:t>Our students are telling us that the “same old school meals” are a thing of the past. Student are seeking new flavors profiles, fun twists on the classics, and expect meals to be fresh from scratch. Our new </a:t>
            </a:r>
            <a:r>
              <a:rPr lang="en-US" sz="1200" b="1" i="0" u="none" strike="noStrike" baseline="0" dirty="0"/>
              <a:t>Scratch-Made Secondary LTO Menu Features</a:t>
            </a:r>
            <a:r>
              <a:rPr lang="en-US" sz="1200" i="0" u="none" strike="noStrike" baseline="0" dirty="0"/>
              <a:t> introduce and promote limited-time, scratch-made menu items that highlight the quality and freshness of the ingredients</a:t>
            </a:r>
            <a:r>
              <a:rPr lang="en-US" sz="1200" dirty="0"/>
              <a:t>, while engaging students' food cravings and increasing participation. </a:t>
            </a:r>
            <a:r>
              <a:rPr lang="en-US" sz="1200" i="0" u="none" strike="noStrike" baseline="0" dirty="0"/>
              <a:t> </a:t>
            </a:r>
            <a:endParaRPr lang="en-US" sz="1000" dirty="0"/>
          </a:p>
        </p:txBody>
      </p:sp>
      <p:sp>
        <p:nvSpPr>
          <p:cNvPr id="11" name="TextBox 10">
            <a:extLst>
              <a:ext uri="{FF2B5EF4-FFF2-40B4-BE49-F238E27FC236}">
                <a16:creationId xmlns:a16="http://schemas.microsoft.com/office/drawing/2014/main" id="{B825C272-0DC7-F3A0-6765-1F5BB6EFCB59}"/>
              </a:ext>
            </a:extLst>
          </p:cNvPr>
          <p:cNvSpPr txBox="1"/>
          <p:nvPr/>
        </p:nvSpPr>
        <p:spPr>
          <a:xfrm>
            <a:off x="302454" y="5356971"/>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8D9F3F70-EAF9-2D24-8229-B4948DACBED4}"/>
              </a:ext>
            </a:extLst>
          </p:cNvPr>
          <p:cNvSpPr txBox="1"/>
          <p:nvPr/>
        </p:nvSpPr>
        <p:spPr>
          <a:xfrm>
            <a:off x="302453" y="5744371"/>
            <a:ext cx="3672737" cy="2654573"/>
          </a:xfrm>
          <a:prstGeom prst="rect">
            <a:avLst/>
          </a:prstGeom>
          <a:noFill/>
        </p:spPr>
        <p:txBody>
          <a:bodyPr wrap="square">
            <a:spAutoFit/>
          </a:bodyPr>
          <a:lstStyle/>
          <a:p>
            <a:r>
              <a:rPr lang="en-US" sz="1150" dirty="0"/>
              <a:t>Every two months, limited-time offer recipes have been developed for the Deli/Fast Takes, Pizza, and Grill. </a:t>
            </a:r>
          </a:p>
          <a:p>
            <a:endParaRPr lang="en-US" sz="400" dirty="0"/>
          </a:p>
          <a:p>
            <a:r>
              <a:rPr lang="en-US" sz="1150" dirty="0"/>
              <a:t>When menu planning these items, these LTOs should be menued for a minimum of 2-3 days. This time frame allows for a comparison of pre- and post-production data to determine purchase and student interest.</a:t>
            </a:r>
          </a:p>
          <a:p>
            <a:endParaRPr lang="en-US" sz="400" dirty="0"/>
          </a:p>
          <a:p>
            <a:r>
              <a:rPr lang="en-US" sz="1150" dirty="0"/>
              <a:t>It is recommended to menu at least 1-2 of these items monthly. If you need assistance identifying a recipe, reach out to your region SNM.</a:t>
            </a:r>
          </a:p>
          <a:p>
            <a:endParaRPr lang="en-US" sz="400" dirty="0"/>
          </a:p>
          <a:p>
            <a:r>
              <a:rPr lang="en-US" sz="1150" dirty="0"/>
              <a:t>Print resources are included in the seasonal marketing kit. Digital resources are available on the seasonal promotions site. </a:t>
            </a:r>
          </a:p>
          <a:p>
            <a:endParaRPr lang="en-US" sz="500" dirty="0"/>
          </a:p>
          <a:p>
            <a:r>
              <a:rPr lang="en-US" sz="1150" dirty="0"/>
              <a:t>Students are asking for something new, time to deliver!  </a:t>
            </a:r>
          </a:p>
        </p:txBody>
      </p:sp>
      <p:sp>
        <p:nvSpPr>
          <p:cNvPr id="14" name="Rectangle 13">
            <a:extLst>
              <a:ext uri="{FF2B5EF4-FFF2-40B4-BE49-F238E27FC236}">
                <a16:creationId xmlns:a16="http://schemas.microsoft.com/office/drawing/2014/main" id="{A18FC843-BAC3-40BF-FC4C-D96419FF6347}"/>
              </a:ext>
            </a:extLst>
          </p:cNvPr>
          <p:cNvSpPr/>
          <p:nvPr/>
        </p:nvSpPr>
        <p:spPr>
          <a:xfrm>
            <a:off x="309611" y="5082958"/>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FA46C2A6-6931-461F-09D5-3CFB32A5C349}"/>
              </a:ext>
            </a:extLst>
          </p:cNvPr>
          <p:cNvCxnSpPr>
            <a:cxnSpLocks/>
          </p:cNvCxnSpPr>
          <p:nvPr/>
        </p:nvCxnSpPr>
        <p:spPr>
          <a:xfrm>
            <a:off x="4064191" y="5818636"/>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1FD67925-69F9-31F7-987D-B189894F3F1C}"/>
              </a:ext>
            </a:extLst>
          </p:cNvPr>
          <p:cNvSpPr txBox="1"/>
          <p:nvPr/>
        </p:nvSpPr>
        <p:spPr>
          <a:xfrm>
            <a:off x="4308764" y="5356971"/>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DA7CF4C8-E676-BB46-F969-06037ADC3CE9}"/>
              </a:ext>
            </a:extLst>
          </p:cNvPr>
          <p:cNvSpPr txBox="1"/>
          <p:nvPr/>
        </p:nvSpPr>
        <p:spPr>
          <a:xfrm>
            <a:off x="4308765" y="5768187"/>
            <a:ext cx="2582366" cy="1200329"/>
          </a:xfrm>
          <a:prstGeom prst="rect">
            <a:avLst/>
          </a:prstGeom>
          <a:noFill/>
        </p:spPr>
        <p:txBody>
          <a:bodyPr wrap="square">
            <a:spAutoFit/>
          </a:bodyPr>
          <a:lstStyle/>
          <a:p>
            <a:r>
              <a:rPr lang="en-US" sz="1200" dirty="0"/>
              <a:t>The LTO menu features will </a:t>
            </a:r>
            <a:r>
              <a:rPr lang="en-US" sz="1200" b="1" dirty="0"/>
              <a:t>rotate bi-monthly</a:t>
            </a:r>
            <a:r>
              <a:rPr lang="en-US" sz="1200" dirty="0"/>
              <a:t> </a:t>
            </a:r>
            <a:r>
              <a:rPr lang="en-US" sz="1200" b="1" dirty="0"/>
              <a:t>throughout</a:t>
            </a:r>
            <a:r>
              <a:rPr lang="en-US" sz="1200" dirty="0"/>
              <a:t> the entire </a:t>
            </a:r>
            <a:r>
              <a:rPr lang="en-US" sz="1200" b="1" dirty="0"/>
              <a:t>2025-2026 School Year.</a:t>
            </a:r>
          </a:p>
          <a:p>
            <a:endParaRPr lang="en-US" sz="1200" b="1" dirty="0"/>
          </a:p>
          <a:p>
            <a:r>
              <a:rPr lang="en-US" sz="1200" b="1" dirty="0"/>
              <a:t>Menu Suggestion: To be menued monthly (2-3 days)</a:t>
            </a:r>
          </a:p>
        </p:txBody>
      </p:sp>
      <p:sp>
        <p:nvSpPr>
          <p:cNvPr id="19" name="TextBox 18">
            <a:extLst>
              <a:ext uri="{FF2B5EF4-FFF2-40B4-BE49-F238E27FC236}">
                <a16:creationId xmlns:a16="http://schemas.microsoft.com/office/drawing/2014/main" id="{11CA5375-4212-2476-C02B-6B9A09AC6188}"/>
              </a:ext>
            </a:extLst>
          </p:cNvPr>
          <p:cNvSpPr txBox="1"/>
          <p:nvPr/>
        </p:nvSpPr>
        <p:spPr>
          <a:xfrm>
            <a:off x="4308764" y="7240476"/>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E6A16701-DC2C-FF1C-6980-E958DFBF2CE8}"/>
              </a:ext>
            </a:extLst>
          </p:cNvPr>
          <p:cNvSpPr txBox="1"/>
          <p:nvPr/>
        </p:nvSpPr>
        <p:spPr>
          <a:xfrm>
            <a:off x="4308764" y="7702141"/>
            <a:ext cx="3058695" cy="1569660"/>
          </a:xfrm>
          <a:prstGeom prst="rect">
            <a:avLst/>
          </a:prstGeom>
          <a:noFill/>
        </p:spPr>
        <p:txBody>
          <a:bodyPr wrap="square">
            <a:spAutoFit/>
          </a:bodyPr>
          <a:lstStyle/>
          <a:p>
            <a:pPr marL="171450" indent="-171450">
              <a:buFont typeface="Wingdings" panose="05000000000000000000" pitchFamily="2" charset="2"/>
              <a:buChar char="§"/>
            </a:pPr>
            <a:r>
              <a:rPr lang="en-US" sz="1200" b="1" dirty="0"/>
              <a:t>ENGAGE </a:t>
            </a:r>
            <a:r>
              <a:rPr lang="en-US" sz="1200" dirty="0"/>
              <a:t>students in trying new foods and create a sense of belonging</a:t>
            </a:r>
          </a:p>
          <a:p>
            <a:pPr marL="171450" indent="-171450">
              <a:buFont typeface="Wingdings" panose="05000000000000000000" pitchFamily="2" charset="2"/>
              <a:buChar char="§"/>
            </a:pPr>
            <a:r>
              <a:rPr lang="en-US" sz="1200" b="1" dirty="0"/>
              <a:t>GENERATE </a:t>
            </a:r>
            <a:r>
              <a:rPr lang="en-US" sz="1200" dirty="0"/>
              <a:t>interest among students not currently participating in the student nutrition program</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pic>
        <p:nvPicPr>
          <p:cNvPr id="2" name="Picture 1" descr="A blue circle with white outline of a chef hat&#10;&#10;AI-generated content may be incorrect.">
            <a:extLst>
              <a:ext uri="{FF2B5EF4-FFF2-40B4-BE49-F238E27FC236}">
                <a16:creationId xmlns:a16="http://schemas.microsoft.com/office/drawing/2014/main" id="{6AAA452C-4222-066C-C4BE-0451BD70C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41" y="2032273"/>
            <a:ext cx="1839921" cy="1839921"/>
          </a:xfrm>
          <a:prstGeom prst="rect">
            <a:avLst/>
          </a:prstGeom>
        </p:spPr>
      </p:pic>
      <p:sp>
        <p:nvSpPr>
          <p:cNvPr id="15" name="Rectangle 14">
            <a:extLst>
              <a:ext uri="{FF2B5EF4-FFF2-40B4-BE49-F238E27FC236}">
                <a16:creationId xmlns:a16="http://schemas.microsoft.com/office/drawing/2014/main" id="{DE64530E-1538-9DEE-E4F4-B38FD91CCC4B}"/>
              </a:ext>
            </a:extLst>
          </p:cNvPr>
          <p:cNvSpPr/>
          <p:nvPr/>
        </p:nvSpPr>
        <p:spPr>
          <a:xfrm>
            <a:off x="391459" y="8732483"/>
            <a:ext cx="3583732" cy="107874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741B9A1-BC3D-E258-C054-486FB383589E}"/>
              </a:ext>
            </a:extLst>
          </p:cNvPr>
          <p:cNvSpPr txBox="1"/>
          <p:nvPr/>
        </p:nvSpPr>
        <p:spPr>
          <a:xfrm>
            <a:off x="391459" y="9083406"/>
            <a:ext cx="3494742" cy="738664"/>
          </a:xfrm>
          <a:prstGeom prst="rect">
            <a:avLst/>
          </a:prstGeom>
          <a:noFill/>
        </p:spPr>
        <p:txBody>
          <a:bodyPr wrap="square">
            <a:spAutoFit/>
          </a:bodyPr>
          <a:lstStyle/>
          <a:p>
            <a:r>
              <a:rPr lang="en-US" sz="1050" dirty="0"/>
              <a:t>Some of the recipes might seem weird or there is an automatic reaction that students won’t like it… </a:t>
            </a:r>
            <a:r>
              <a:rPr lang="en-US" sz="1050" b="1" dirty="0"/>
              <a:t>JUST TRY IT! </a:t>
            </a:r>
            <a:r>
              <a:rPr lang="en-US" sz="1050" dirty="0"/>
              <a:t>If it doesn’t work, ok, well at least we tried.  But what if it does work?! The possibilities are endless!! 🎉</a:t>
            </a:r>
          </a:p>
        </p:txBody>
      </p:sp>
      <p:pic>
        <p:nvPicPr>
          <p:cNvPr id="12" name="Picture 11" descr="A heart in a chat bubble&#10;&#10;AI-generated content may be incorrect.">
            <a:extLst>
              <a:ext uri="{FF2B5EF4-FFF2-40B4-BE49-F238E27FC236}">
                <a16:creationId xmlns:a16="http://schemas.microsoft.com/office/drawing/2014/main" id="{A5BC32BD-0294-CB81-8A5B-86B888C28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57" y="8806913"/>
            <a:ext cx="264161" cy="264161"/>
          </a:xfrm>
          <a:prstGeom prst="rect">
            <a:avLst/>
          </a:prstGeom>
        </p:spPr>
      </p:pic>
      <p:sp>
        <p:nvSpPr>
          <p:cNvPr id="21" name="TextBox 20">
            <a:extLst>
              <a:ext uri="{FF2B5EF4-FFF2-40B4-BE49-F238E27FC236}">
                <a16:creationId xmlns:a16="http://schemas.microsoft.com/office/drawing/2014/main" id="{641F5FC6-3642-D554-96FC-7C464CDC6726}"/>
              </a:ext>
            </a:extLst>
          </p:cNvPr>
          <p:cNvSpPr txBox="1"/>
          <p:nvPr/>
        </p:nvSpPr>
        <p:spPr>
          <a:xfrm>
            <a:off x="574215" y="8776461"/>
            <a:ext cx="3036277" cy="338554"/>
          </a:xfrm>
          <a:prstGeom prst="rect">
            <a:avLst/>
          </a:prstGeom>
          <a:noFill/>
        </p:spPr>
        <p:txBody>
          <a:bodyPr wrap="square" rtlCol="0">
            <a:spAutoFit/>
          </a:bodyPr>
          <a:lstStyle/>
          <a:p>
            <a:r>
              <a:rPr lang="en-US" sz="1600" b="1" dirty="0"/>
              <a:t>THINK LIKE A MARKETER</a:t>
            </a:r>
          </a:p>
        </p:txBody>
      </p:sp>
    </p:spTree>
    <p:extLst>
      <p:ext uri="{BB962C8B-B14F-4D97-AF65-F5344CB8AC3E}">
        <p14:creationId xmlns:p14="http://schemas.microsoft.com/office/powerpoint/2010/main" val="311383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22976-ECAC-3286-42D6-20BCC7C87B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FE95441-2B5D-E0E8-D7CB-2275D7CB0357}"/>
              </a:ext>
            </a:extLst>
          </p:cNvPr>
          <p:cNvSpPr txBox="1"/>
          <p:nvPr/>
        </p:nvSpPr>
        <p:spPr>
          <a:xfrm>
            <a:off x="2465870" y="1920030"/>
            <a:ext cx="4680582" cy="584775"/>
          </a:xfrm>
          <a:prstGeom prst="rect">
            <a:avLst/>
          </a:prstGeom>
          <a:noFill/>
        </p:spPr>
        <p:txBody>
          <a:bodyPr wrap="square">
            <a:spAutoFit/>
          </a:bodyPr>
          <a:lstStyle/>
          <a:p>
            <a:r>
              <a:rPr lang="en-US" sz="3200" b="1" dirty="0"/>
              <a:t>FRESH PICK</a:t>
            </a:r>
          </a:p>
        </p:txBody>
      </p:sp>
      <p:sp>
        <p:nvSpPr>
          <p:cNvPr id="9" name="TextBox 8">
            <a:extLst>
              <a:ext uri="{FF2B5EF4-FFF2-40B4-BE49-F238E27FC236}">
                <a16:creationId xmlns:a16="http://schemas.microsoft.com/office/drawing/2014/main" id="{0918A18D-C8EB-58F5-3520-F50F328AB96F}"/>
              </a:ext>
            </a:extLst>
          </p:cNvPr>
          <p:cNvSpPr txBox="1"/>
          <p:nvPr/>
        </p:nvSpPr>
        <p:spPr>
          <a:xfrm>
            <a:off x="2465870" y="2574843"/>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1676D7B5-67EF-7288-C430-4B16A95DB07B}"/>
              </a:ext>
            </a:extLst>
          </p:cNvPr>
          <p:cNvSpPr txBox="1"/>
          <p:nvPr/>
        </p:nvSpPr>
        <p:spPr>
          <a:xfrm>
            <a:off x="2465870" y="3034093"/>
            <a:ext cx="4901589" cy="1569660"/>
          </a:xfrm>
          <a:prstGeom prst="rect">
            <a:avLst/>
          </a:prstGeom>
          <a:noFill/>
        </p:spPr>
        <p:txBody>
          <a:bodyPr wrap="square">
            <a:spAutoFit/>
          </a:bodyPr>
          <a:lstStyle/>
          <a:p>
            <a:pPr algn="l"/>
            <a:r>
              <a:rPr lang="en-US" sz="1200" b="1" dirty="0">
                <a:effectLst/>
              </a:rPr>
              <a:t>Fresh Pick </a:t>
            </a:r>
            <a:r>
              <a:rPr lang="en-US" sz="1200" b="0" i="0" dirty="0">
                <a:effectLst/>
              </a:rPr>
              <a:t>is a twice-monthly feature that brings the best of seasonal and local produce to school menus. By highlighting fresh fruits and vegetables, we aim to nourish students with ingredients that are not only more flavorful and nutrient-rich but also support lifelong healthy eating habits. Featuring local and seasonal items helps reduce environmental impact, supports nearby farms, and introduces students to the diversity of produce grown in their local communities - all while making school meals more vibrant, engaging, and delicious.</a:t>
            </a:r>
            <a:endParaRPr lang="en-US" sz="1000" dirty="0"/>
          </a:p>
        </p:txBody>
      </p:sp>
      <p:sp>
        <p:nvSpPr>
          <p:cNvPr id="11" name="TextBox 10">
            <a:extLst>
              <a:ext uri="{FF2B5EF4-FFF2-40B4-BE49-F238E27FC236}">
                <a16:creationId xmlns:a16="http://schemas.microsoft.com/office/drawing/2014/main" id="{5D85A3D8-BB83-9FCB-BEA2-9557B05199B9}"/>
              </a:ext>
            </a:extLst>
          </p:cNvPr>
          <p:cNvSpPr txBox="1"/>
          <p:nvPr/>
        </p:nvSpPr>
        <p:spPr>
          <a:xfrm>
            <a:off x="302454" y="4889204"/>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624B2F60-E9EC-E60A-90E9-7B236F1A7A03}"/>
              </a:ext>
            </a:extLst>
          </p:cNvPr>
          <p:cNvSpPr txBox="1"/>
          <p:nvPr/>
        </p:nvSpPr>
        <p:spPr>
          <a:xfrm>
            <a:off x="302453" y="5276604"/>
            <a:ext cx="3672735" cy="2723823"/>
          </a:xfrm>
          <a:prstGeom prst="rect">
            <a:avLst/>
          </a:prstGeom>
          <a:noFill/>
        </p:spPr>
        <p:txBody>
          <a:bodyPr wrap="square">
            <a:spAutoFit/>
          </a:bodyPr>
          <a:lstStyle/>
          <a:p>
            <a:r>
              <a:rPr lang="en-US" sz="1200" dirty="0"/>
              <a:t>Each month select two Fresh Picks to feature within the district. </a:t>
            </a:r>
          </a:p>
          <a:p>
            <a:endParaRPr lang="en-US" sz="500" dirty="0"/>
          </a:p>
          <a:p>
            <a:r>
              <a:rPr lang="en-US" sz="1200" dirty="0"/>
              <a:t>Suggested Fresh Picks and supporting recipes have been identified as part of the National Core Promotions series; however, these are suggestions. </a:t>
            </a:r>
          </a:p>
          <a:p>
            <a:endParaRPr lang="en-US" sz="500" dirty="0"/>
          </a:p>
          <a:p>
            <a:r>
              <a:rPr lang="en-US" sz="1200" dirty="0"/>
              <a:t>Select fresh picks based on seasonality and local availability. If you need assistance identifying a recipe, reach out to your region SNM. </a:t>
            </a:r>
          </a:p>
          <a:p>
            <a:endParaRPr lang="en-US" sz="500" dirty="0"/>
          </a:p>
          <a:p>
            <a:r>
              <a:rPr lang="en-US" sz="1200" dirty="0"/>
              <a:t>A full portfolio of print &amp; digital Fresh Pick resources are available for download on the seasonal promotions site. (Printed portfolio available for order on SDXAccess)</a:t>
            </a:r>
          </a:p>
          <a:p>
            <a:endParaRPr lang="en-US" sz="1200" dirty="0"/>
          </a:p>
        </p:txBody>
      </p:sp>
      <p:sp>
        <p:nvSpPr>
          <p:cNvPr id="14" name="Rectangle 13">
            <a:extLst>
              <a:ext uri="{FF2B5EF4-FFF2-40B4-BE49-F238E27FC236}">
                <a16:creationId xmlns:a16="http://schemas.microsoft.com/office/drawing/2014/main" id="{24C22DEC-67B6-7A02-2015-5725CDAF5889}"/>
              </a:ext>
            </a:extLst>
          </p:cNvPr>
          <p:cNvSpPr/>
          <p:nvPr/>
        </p:nvSpPr>
        <p:spPr>
          <a:xfrm>
            <a:off x="302454" y="4769761"/>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92E025D-25A7-5EE1-60AF-084AE5F2B1F2}"/>
              </a:ext>
            </a:extLst>
          </p:cNvPr>
          <p:cNvCxnSpPr>
            <a:cxnSpLocks/>
          </p:cNvCxnSpPr>
          <p:nvPr/>
        </p:nvCxnSpPr>
        <p:spPr>
          <a:xfrm>
            <a:off x="4064191" y="5276604"/>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D7B4C7CD-6272-9AC6-602A-2E13A9F76139}"/>
              </a:ext>
            </a:extLst>
          </p:cNvPr>
          <p:cNvSpPr txBox="1"/>
          <p:nvPr/>
        </p:nvSpPr>
        <p:spPr>
          <a:xfrm>
            <a:off x="4308764" y="4889204"/>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F61D23F8-CB06-92F1-2E5D-3BBB1C353161}"/>
              </a:ext>
            </a:extLst>
          </p:cNvPr>
          <p:cNvSpPr txBox="1"/>
          <p:nvPr/>
        </p:nvSpPr>
        <p:spPr>
          <a:xfrm>
            <a:off x="4308765" y="5300420"/>
            <a:ext cx="2582366" cy="276999"/>
          </a:xfrm>
          <a:prstGeom prst="rect">
            <a:avLst/>
          </a:prstGeom>
          <a:noFill/>
        </p:spPr>
        <p:txBody>
          <a:bodyPr wrap="square">
            <a:spAutoFit/>
          </a:bodyPr>
          <a:lstStyle/>
          <a:p>
            <a:r>
              <a:rPr lang="en-US" sz="1200" dirty="0"/>
              <a:t>Select </a:t>
            </a:r>
            <a:r>
              <a:rPr lang="en-US" sz="1200" b="1" dirty="0"/>
              <a:t>two </a:t>
            </a:r>
            <a:r>
              <a:rPr lang="en-US" sz="1200" dirty="0"/>
              <a:t>Fresh Picks </a:t>
            </a:r>
            <a:r>
              <a:rPr lang="en-US" sz="1200" b="1" dirty="0"/>
              <a:t>per month</a:t>
            </a:r>
          </a:p>
        </p:txBody>
      </p:sp>
      <p:sp>
        <p:nvSpPr>
          <p:cNvPr id="19" name="TextBox 18">
            <a:extLst>
              <a:ext uri="{FF2B5EF4-FFF2-40B4-BE49-F238E27FC236}">
                <a16:creationId xmlns:a16="http://schemas.microsoft.com/office/drawing/2014/main" id="{AB287834-D1B1-3E40-3B3E-0D62824A6AD4}"/>
              </a:ext>
            </a:extLst>
          </p:cNvPr>
          <p:cNvSpPr txBox="1"/>
          <p:nvPr/>
        </p:nvSpPr>
        <p:spPr>
          <a:xfrm>
            <a:off x="4308764" y="5942468"/>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A4337F7E-A354-D235-BF75-F17F159AE402}"/>
              </a:ext>
            </a:extLst>
          </p:cNvPr>
          <p:cNvSpPr txBox="1"/>
          <p:nvPr/>
        </p:nvSpPr>
        <p:spPr>
          <a:xfrm>
            <a:off x="4308764" y="6404133"/>
            <a:ext cx="3058695" cy="1200329"/>
          </a:xfrm>
          <a:prstGeom prst="rect">
            <a:avLst/>
          </a:prstGeom>
          <a:noFill/>
        </p:spPr>
        <p:txBody>
          <a:bodyPr wrap="square">
            <a:spAutoFit/>
          </a:bodyPr>
          <a:lstStyle/>
          <a:p>
            <a:pPr marL="171450" indent="-171450">
              <a:buFont typeface="Wingdings" panose="05000000000000000000" pitchFamily="2" charset="2"/>
              <a:buChar char="§"/>
            </a:pPr>
            <a:r>
              <a:rPr lang="en-US" sz="1200" b="1" dirty="0"/>
              <a:t>EDUCATE </a:t>
            </a:r>
            <a:r>
              <a:rPr lang="en-US" sz="1200" dirty="0"/>
              <a:t>students on what’s in season and why it matters</a:t>
            </a:r>
          </a:p>
          <a:p>
            <a:pPr marL="171450" indent="-171450">
              <a:buFont typeface="Wingdings" panose="05000000000000000000" pitchFamily="2" charset="2"/>
              <a:buChar char="§"/>
            </a:pPr>
            <a:r>
              <a:rPr lang="en-US" sz="1200" b="1" dirty="0"/>
              <a:t>ENGAGE </a:t>
            </a:r>
            <a:r>
              <a:rPr lang="en-US" sz="1200" dirty="0"/>
              <a:t>students in trying new foods</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sp>
        <p:nvSpPr>
          <p:cNvPr id="15" name="Rectangle 14">
            <a:extLst>
              <a:ext uri="{FF2B5EF4-FFF2-40B4-BE49-F238E27FC236}">
                <a16:creationId xmlns:a16="http://schemas.microsoft.com/office/drawing/2014/main" id="{06B02D2E-5C5B-C4AA-38B4-D2EF0D964D71}"/>
              </a:ext>
            </a:extLst>
          </p:cNvPr>
          <p:cNvSpPr/>
          <p:nvPr/>
        </p:nvSpPr>
        <p:spPr>
          <a:xfrm>
            <a:off x="391459" y="8435462"/>
            <a:ext cx="3583742" cy="1327790"/>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B71D8B-6E5C-DC97-0374-75EA9666C10D}"/>
              </a:ext>
            </a:extLst>
          </p:cNvPr>
          <p:cNvSpPr txBox="1"/>
          <p:nvPr/>
        </p:nvSpPr>
        <p:spPr>
          <a:xfrm>
            <a:off x="391454" y="8737720"/>
            <a:ext cx="3672737" cy="1007968"/>
          </a:xfrm>
          <a:prstGeom prst="rect">
            <a:avLst/>
          </a:prstGeom>
          <a:noFill/>
        </p:spPr>
        <p:txBody>
          <a:bodyPr wrap="square">
            <a:spAutoFit/>
          </a:bodyPr>
          <a:lstStyle/>
          <a:p>
            <a:r>
              <a:rPr lang="en-US" sz="1050" dirty="0"/>
              <a:t>Featuring something new? Hand out sample cups or set up a tasting table. </a:t>
            </a:r>
            <a:r>
              <a:rPr lang="en-US" sz="1050" i="1" dirty="0"/>
              <a:t>(Great chance to engage with students!)</a:t>
            </a:r>
          </a:p>
          <a:p>
            <a:endParaRPr lang="en-US" sz="500" i="1" dirty="0"/>
          </a:p>
          <a:p>
            <a:r>
              <a:rPr lang="en-US" sz="1050" dirty="0"/>
              <a:t>Tasting new items is important because it helps expand students’ palates, encourages curiosity about foods, and builds confidence in making nutritious choices.  🎉</a:t>
            </a:r>
          </a:p>
        </p:txBody>
      </p:sp>
      <p:pic>
        <p:nvPicPr>
          <p:cNvPr id="12" name="Picture 11">
            <a:extLst>
              <a:ext uri="{FF2B5EF4-FFF2-40B4-BE49-F238E27FC236}">
                <a16:creationId xmlns:a16="http://schemas.microsoft.com/office/drawing/2014/main" id="{E89FF3B1-3E5A-CFEE-35A5-3794976EFE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1454" y="8484639"/>
            <a:ext cx="264161" cy="264161"/>
          </a:xfrm>
          <a:prstGeom prst="rect">
            <a:avLst/>
          </a:prstGeom>
        </p:spPr>
      </p:pic>
      <p:sp>
        <p:nvSpPr>
          <p:cNvPr id="21" name="TextBox 20">
            <a:extLst>
              <a:ext uri="{FF2B5EF4-FFF2-40B4-BE49-F238E27FC236}">
                <a16:creationId xmlns:a16="http://schemas.microsoft.com/office/drawing/2014/main" id="{1EC62617-9FA7-C928-A81F-AC3FEEA5173E}"/>
              </a:ext>
            </a:extLst>
          </p:cNvPr>
          <p:cNvSpPr txBox="1"/>
          <p:nvPr/>
        </p:nvSpPr>
        <p:spPr>
          <a:xfrm>
            <a:off x="577814" y="8435462"/>
            <a:ext cx="3036277" cy="338554"/>
          </a:xfrm>
          <a:prstGeom prst="rect">
            <a:avLst/>
          </a:prstGeom>
          <a:noFill/>
        </p:spPr>
        <p:txBody>
          <a:bodyPr wrap="square" rtlCol="0">
            <a:spAutoFit/>
          </a:bodyPr>
          <a:lstStyle/>
          <a:p>
            <a:r>
              <a:rPr lang="en-US" sz="1600" b="1" dirty="0"/>
              <a:t>TRIED IT ☑️ TAKE IT ✅</a:t>
            </a:r>
          </a:p>
        </p:txBody>
      </p:sp>
      <p:pic>
        <p:nvPicPr>
          <p:cNvPr id="3" name="Picture 2">
            <a:extLst>
              <a:ext uri="{FF2B5EF4-FFF2-40B4-BE49-F238E27FC236}">
                <a16:creationId xmlns:a16="http://schemas.microsoft.com/office/drawing/2014/main" id="{1367A6F1-7088-D373-55DA-F4B14438D769}"/>
              </a:ext>
            </a:extLst>
          </p:cNvPr>
          <p:cNvPicPr>
            <a:picLocks noChangeAspect="1"/>
          </p:cNvPicPr>
          <p:nvPr/>
        </p:nvPicPr>
        <p:blipFill>
          <a:blip r:embed="rId3">
            <a:extLst>
              <a:ext uri="{28A0092B-C50C-407E-A947-70E740481C1C}">
                <a14:useLocalDpi xmlns:a14="http://schemas.microsoft.com/office/drawing/2010/main" val="0"/>
              </a:ext>
            </a:extLst>
          </a:blip>
          <a:srcRect t="686" b="-474"/>
          <a:stretch>
            <a:fillRect/>
          </a:stretch>
        </p:blipFill>
        <p:spPr>
          <a:xfrm>
            <a:off x="541957" y="2033017"/>
            <a:ext cx="1702906" cy="1699286"/>
          </a:xfrm>
          <a:prstGeom prst="rect">
            <a:avLst/>
          </a:prstGeom>
        </p:spPr>
      </p:pic>
    </p:spTree>
    <p:extLst>
      <p:ext uri="{BB962C8B-B14F-4D97-AF65-F5344CB8AC3E}">
        <p14:creationId xmlns:p14="http://schemas.microsoft.com/office/powerpoint/2010/main" val="112317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E68C1-70DC-61E9-D66D-1ADFB7D3BF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2854BA0-F2E3-E066-B4F0-69080AED301D}"/>
              </a:ext>
            </a:extLst>
          </p:cNvPr>
          <p:cNvSpPr txBox="1"/>
          <p:nvPr/>
        </p:nvSpPr>
        <p:spPr>
          <a:xfrm>
            <a:off x="2465870" y="1920030"/>
            <a:ext cx="4680582" cy="584775"/>
          </a:xfrm>
          <a:prstGeom prst="rect">
            <a:avLst/>
          </a:prstGeom>
          <a:noFill/>
        </p:spPr>
        <p:txBody>
          <a:bodyPr wrap="square">
            <a:spAutoFit/>
          </a:bodyPr>
          <a:lstStyle/>
          <a:p>
            <a:r>
              <a:rPr lang="en-US" sz="3200" b="1" dirty="0"/>
              <a:t>SUPER BITES</a:t>
            </a:r>
          </a:p>
        </p:txBody>
      </p:sp>
      <p:sp>
        <p:nvSpPr>
          <p:cNvPr id="9" name="TextBox 8">
            <a:extLst>
              <a:ext uri="{FF2B5EF4-FFF2-40B4-BE49-F238E27FC236}">
                <a16:creationId xmlns:a16="http://schemas.microsoft.com/office/drawing/2014/main" id="{65208CA1-00BB-0CD0-407B-AC0D0EE6E292}"/>
              </a:ext>
            </a:extLst>
          </p:cNvPr>
          <p:cNvSpPr txBox="1"/>
          <p:nvPr/>
        </p:nvSpPr>
        <p:spPr>
          <a:xfrm>
            <a:off x="2465870" y="2574843"/>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9C514550-BF40-0262-5C91-A9D4936EE54D}"/>
              </a:ext>
            </a:extLst>
          </p:cNvPr>
          <p:cNvSpPr txBox="1"/>
          <p:nvPr/>
        </p:nvSpPr>
        <p:spPr>
          <a:xfrm>
            <a:off x="2465870" y="3034093"/>
            <a:ext cx="4901589" cy="1754326"/>
          </a:xfrm>
          <a:prstGeom prst="rect">
            <a:avLst/>
          </a:prstGeom>
          <a:noFill/>
        </p:spPr>
        <p:txBody>
          <a:bodyPr wrap="square">
            <a:spAutoFit/>
          </a:bodyPr>
          <a:lstStyle/>
          <a:p>
            <a:r>
              <a:rPr lang="en-US" sz="1200" b="1" dirty="0">
                <a:effectLst/>
              </a:rPr>
              <a:t>Super Bites </a:t>
            </a:r>
            <a:r>
              <a:rPr lang="en-US" sz="1200" b="0" i="0" dirty="0">
                <a:effectLst/>
              </a:rPr>
              <a:t>is centered around highlighting superfoods and seasonal produce that not only taste great but also deliver amazing health benefits. Through student insights of ou</a:t>
            </a:r>
            <a:r>
              <a:rPr lang="en-US" sz="1200" dirty="0"/>
              <a:t>r food, we’ve found many students asking for tasty recipes that boost their personal health and wellness goals. Super Bites introduces students to the diversity of produce grown in their local communities - all while making school meals more vibrant, engaging, and delicious. Under the Super Bites program, students will be provided with “Did you know” facts and other nutritional information about these items.</a:t>
            </a:r>
            <a:endParaRPr lang="en-US" sz="1000" dirty="0"/>
          </a:p>
        </p:txBody>
      </p:sp>
      <p:sp>
        <p:nvSpPr>
          <p:cNvPr id="11" name="TextBox 10">
            <a:extLst>
              <a:ext uri="{FF2B5EF4-FFF2-40B4-BE49-F238E27FC236}">
                <a16:creationId xmlns:a16="http://schemas.microsoft.com/office/drawing/2014/main" id="{4CC0A7A7-E8CD-EA9B-84E3-352C3821F554}"/>
              </a:ext>
            </a:extLst>
          </p:cNvPr>
          <p:cNvSpPr txBox="1"/>
          <p:nvPr/>
        </p:nvSpPr>
        <p:spPr>
          <a:xfrm>
            <a:off x="302454" y="4889204"/>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A7096269-B058-2921-87F4-CD169FF4C1CB}"/>
              </a:ext>
            </a:extLst>
          </p:cNvPr>
          <p:cNvSpPr txBox="1"/>
          <p:nvPr/>
        </p:nvSpPr>
        <p:spPr>
          <a:xfrm>
            <a:off x="302453" y="5276604"/>
            <a:ext cx="3672735" cy="2723823"/>
          </a:xfrm>
          <a:prstGeom prst="rect">
            <a:avLst/>
          </a:prstGeom>
          <a:noFill/>
        </p:spPr>
        <p:txBody>
          <a:bodyPr wrap="square">
            <a:spAutoFit/>
          </a:bodyPr>
          <a:lstStyle/>
          <a:p>
            <a:r>
              <a:rPr lang="en-US" sz="1200" dirty="0"/>
              <a:t>Each month select two Super Bites to feature within the district. </a:t>
            </a:r>
          </a:p>
          <a:p>
            <a:endParaRPr lang="en-US" sz="500" dirty="0"/>
          </a:p>
          <a:p>
            <a:r>
              <a:rPr lang="en-US" sz="1200" dirty="0"/>
              <a:t>Suggested Super Bites (Fresh Picks) and supporting recipes have been identified as part of the National Core Promotions series; however, these are suggestions. </a:t>
            </a:r>
          </a:p>
          <a:p>
            <a:endParaRPr lang="en-US" sz="500" dirty="0"/>
          </a:p>
          <a:p>
            <a:r>
              <a:rPr lang="en-US" sz="1200" dirty="0"/>
              <a:t>Select Super Bites based on seasonality and local availability. If you need assistance identifying a recipe, reach out to your region SNM. </a:t>
            </a:r>
          </a:p>
          <a:p>
            <a:endParaRPr lang="en-US" sz="500" dirty="0"/>
          </a:p>
          <a:p>
            <a:r>
              <a:rPr lang="en-US" sz="1200" dirty="0"/>
              <a:t>A portfolio of print &amp; digital Super Bites resources are available for download on the seasonal promotions site. </a:t>
            </a:r>
          </a:p>
          <a:p>
            <a:endParaRPr lang="en-US" sz="1200" dirty="0"/>
          </a:p>
        </p:txBody>
      </p:sp>
      <p:sp>
        <p:nvSpPr>
          <p:cNvPr id="14" name="Rectangle 13">
            <a:extLst>
              <a:ext uri="{FF2B5EF4-FFF2-40B4-BE49-F238E27FC236}">
                <a16:creationId xmlns:a16="http://schemas.microsoft.com/office/drawing/2014/main" id="{8A1581E3-3C7B-4F16-B7E0-88B6DDF0F1EB}"/>
              </a:ext>
            </a:extLst>
          </p:cNvPr>
          <p:cNvSpPr/>
          <p:nvPr/>
        </p:nvSpPr>
        <p:spPr>
          <a:xfrm>
            <a:off x="302454" y="4769761"/>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9FA1A75A-E624-533D-DEF2-A8FF9F595759}"/>
              </a:ext>
            </a:extLst>
          </p:cNvPr>
          <p:cNvCxnSpPr>
            <a:cxnSpLocks/>
          </p:cNvCxnSpPr>
          <p:nvPr/>
        </p:nvCxnSpPr>
        <p:spPr>
          <a:xfrm>
            <a:off x="4064191" y="5276604"/>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EC34C2DF-11EC-D0D3-4578-3CE02239D271}"/>
              </a:ext>
            </a:extLst>
          </p:cNvPr>
          <p:cNvSpPr txBox="1"/>
          <p:nvPr/>
        </p:nvSpPr>
        <p:spPr>
          <a:xfrm>
            <a:off x="4308764" y="4889204"/>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8A4AB9D9-B2CB-6471-1B16-671208DBB31A}"/>
              </a:ext>
            </a:extLst>
          </p:cNvPr>
          <p:cNvSpPr txBox="1"/>
          <p:nvPr/>
        </p:nvSpPr>
        <p:spPr>
          <a:xfrm>
            <a:off x="4308765" y="5300420"/>
            <a:ext cx="2582366" cy="276999"/>
          </a:xfrm>
          <a:prstGeom prst="rect">
            <a:avLst/>
          </a:prstGeom>
          <a:noFill/>
        </p:spPr>
        <p:txBody>
          <a:bodyPr wrap="square">
            <a:spAutoFit/>
          </a:bodyPr>
          <a:lstStyle/>
          <a:p>
            <a:r>
              <a:rPr lang="en-US" sz="1200" dirty="0"/>
              <a:t>Select </a:t>
            </a:r>
            <a:r>
              <a:rPr lang="en-US" sz="1200" b="1" dirty="0"/>
              <a:t>two </a:t>
            </a:r>
            <a:r>
              <a:rPr lang="en-US" sz="1200" dirty="0"/>
              <a:t>Super Bites </a:t>
            </a:r>
            <a:r>
              <a:rPr lang="en-US" sz="1200" b="1" dirty="0"/>
              <a:t>per month</a:t>
            </a:r>
          </a:p>
        </p:txBody>
      </p:sp>
      <p:sp>
        <p:nvSpPr>
          <p:cNvPr id="19" name="TextBox 18">
            <a:extLst>
              <a:ext uri="{FF2B5EF4-FFF2-40B4-BE49-F238E27FC236}">
                <a16:creationId xmlns:a16="http://schemas.microsoft.com/office/drawing/2014/main" id="{A0849240-D22A-6D79-3EC3-AE4D58454E0A}"/>
              </a:ext>
            </a:extLst>
          </p:cNvPr>
          <p:cNvSpPr txBox="1"/>
          <p:nvPr/>
        </p:nvSpPr>
        <p:spPr>
          <a:xfrm>
            <a:off x="4308764" y="5942468"/>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C1B05436-A5E3-766A-2F27-EA4E829B6D5D}"/>
              </a:ext>
            </a:extLst>
          </p:cNvPr>
          <p:cNvSpPr txBox="1"/>
          <p:nvPr/>
        </p:nvSpPr>
        <p:spPr>
          <a:xfrm>
            <a:off x="4308764" y="6404133"/>
            <a:ext cx="3058695" cy="1200329"/>
          </a:xfrm>
          <a:prstGeom prst="rect">
            <a:avLst/>
          </a:prstGeom>
          <a:noFill/>
        </p:spPr>
        <p:txBody>
          <a:bodyPr wrap="square">
            <a:spAutoFit/>
          </a:bodyPr>
          <a:lstStyle/>
          <a:p>
            <a:pPr marL="171450" indent="-171450">
              <a:buFont typeface="Wingdings" panose="05000000000000000000" pitchFamily="2" charset="2"/>
              <a:buChar char="§"/>
            </a:pPr>
            <a:r>
              <a:rPr lang="en-US" sz="1200" b="1" dirty="0"/>
              <a:t>EDUCATE </a:t>
            </a:r>
            <a:r>
              <a:rPr lang="en-US" sz="1200" dirty="0"/>
              <a:t>students on what’s in season and why it matters</a:t>
            </a:r>
          </a:p>
          <a:p>
            <a:pPr marL="171450" indent="-171450">
              <a:buFont typeface="Wingdings" panose="05000000000000000000" pitchFamily="2" charset="2"/>
              <a:buChar char="§"/>
            </a:pPr>
            <a:r>
              <a:rPr lang="en-US" sz="1200" b="1" dirty="0"/>
              <a:t>ENGAGE </a:t>
            </a:r>
            <a:r>
              <a:rPr lang="en-US" sz="1200" dirty="0"/>
              <a:t>students in trying new foods</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sp>
        <p:nvSpPr>
          <p:cNvPr id="15" name="Rectangle 14">
            <a:extLst>
              <a:ext uri="{FF2B5EF4-FFF2-40B4-BE49-F238E27FC236}">
                <a16:creationId xmlns:a16="http://schemas.microsoft.com/office/drawing/2014/main" id="{41C2A61F-6E82-6627-A814-E5C27792D5D0}"/>
              </a:ext>
            </a:extLst>
          </p:cNvPr>
          <p:cNvSpPr/>
          <p:nvPr/>
        </p:nvSpPr>
        <p:spPr>
          <a:xfrm>
            <a:off x="391459" y="8435462"/>
            <a:ext cx="3583742" cy="1327790"/>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DBCA9D0-B363-7EE7-9EFC-69A8AD4E235E}"/>
              </a:ext>
            </a:extLst>
          </p:cNvPr>
          <p:cNvSpPr txBox="1"/>
          <p:nvPr/>
        </p:nvSpPr>
        <p:spPr>
          <a:xfrm>
            <a:off x="391454" y="8737720"/>
            <a:ext cx="3672737" cy="1007968"/>
          </a:xfrm>
          <a:prstGeom prst="rect">
            <a:avLst/>
          </a:prstGeom>
          <a:noFill/>
        </p:spPr>
        <p:txBody>
          <a:bodyPr wrap="square">
            <a:spAutoFit/>
          </a:bodyPr>
          <a:lstStyle/>
          <a:p>
            <a:r>
              <a:rPr lang="en-US" sz="1050" dirty="0"/>
              <a:t>Featuring something new? Hand out sample cups or set up a tasting table. </a:t>
            </a:r>
            <a:r>
              <a:rPr lang="en-US" sz="1050" i="1" dirty="0"/>
              <a:t>(Great chance to engage with students!)</a:t>
            </a:r>
          </a:p>
          <a:p>
            <a:endParaRPr lang="en-US" sz="500" i="1" dirty="0"/>
          </a:p>
          <a:p>
            <a:r>
              <a:rPr lang="en-US" sz="1050" dirty="0"/>
              <a:t>Tasting new items is important because it helps expand students’ palates, encourages curiosity about foods, and builds confidence in making nutritious choices.  🎉</a:t>
            </a:r>
          </a:p>
        </p:txBody>
      </p:sp>
      <p:pic>
        <p:nvPicPr>
          <p:cNvPr id="12" name="Picture 11">
            <a:extLst>
              <a:ext uri="{FF2B5EF4-FFF2-40B4-BE49-F238E27FC236}">
                <a16:creationId xmlns:a16="http://schemas.microsoft.com/office/drawing/2014/main" id="{1CD0BA09-B5DA-8B6B-2CBF-22ADCC0B2F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1454" y="8484639"/>
            <a:ext cx="264161" cy="264161"/>
          </a:xfrm>
          <a:prstGeom prst="rect">
            <a:avLst/>
          </a:prstGeom>
        </p:spPr>
      </p:pic>
      <p:sp>
        <p:nvSpPr>
          <p:cNvPr id="21" name="TextBox 20">
            <a:extLst>
              <a:ext uri="{FF2B5EF4-FFF2-40B4-BE49-F238E27FC236}">
                <a16:creationId xmlns:a16="http://schemas.microsoft.com/office/drawing/2014/main" id="{910E29B1-9E17-AB8C-86DC-51C7A3EC06BC}"/>
              </a:ext>
            </a:extLst>
          </p:cNvPr>
          <p:cNvSpPr txBox="1"/>
          <p:nvPr/>
        </p:nvSpPr>
        <p:spPr>
          <a:xfrm>
            <a:off x="577814" y="8435462"/>
            <a:ext cx="3036277" cy="338554"/>
          </a:xfrm>
          <a:prstGeom prst="rect">
            <a:avLst/>
          </a:prstGeom>
          <a:noFill/>
        </p:spPr>
        <p:txBody>
          <a:bodyPr wrap="square" rtlCol="0">
            <a:spAutoFit/>
          </a:bodyPr>
          <a:lstStyle/>
          <a:p>
            <a:r>
              <a:rPr lang="en-US" sz="1600" b="1" dirty="0"/>
              <a:t>NEW = TASTING OPPORTUNITY</a:t>
            </a:r>
          </a:p>
        </p:txBody>
      </p:sp>
      <p:pic>
        <p:nvPicPr>
          <p:cNvPr id="3" name="Picture 2">
            <a:extLst>
              <a:ext uri="{FF2B5EF4-FFF2-40B4-BE49-F238E27FC236}">
                <a16:creationId xmlns:a16="http://schemas.microsoft.com/office/drawing/2014/main" id="{56489145-C088-9EB5-9E29-CC7760628452}"/>
              </a:ext>
            </a:extLst>
          </p:cNvPr>
          <p:cNvPicPr>
            <a:picLocks noChangeAspect="1"/>
          </p:cNvPicPr>
          <p:nvPr/>
        </p:nvPicPr>
        <p:blipFill>
          <a:blip r:embed="rId3">
            <a:extLst>
              <a:ext uri="{28A0092B-C50C-407E-A947-70E740481C1C}">
                <a14:useLocalDpi xmlns:a14="http://schemas.microsoft.com/office/drawing/2010/main" val="0"/>
              </a:ext>
            </a:extLst>
          </a:blip>
          <a:srcRect t="16912" b="5909"/>
          <a:stretch>
            <a:fillRect/>
          </a:stretch>
        </p:blipFill>
        <p:spPr>
          <a:xfrm>
            <a:off x="523534" y="1920030"/>
            <a:ext cx="1840256" cy="1420310"/>
          </a:xfrm>
          <a:prstGeom prst="rect">
            <a:avLst/>
          </a:prstGeom>
        </p:spPr>
      </p:pic>
      <p:pic>
        <p:nvPicPr>
          <p:cNvPr id="22" name="Picture 21" descr="A logo with red and blue text&#10;&#10;AI-generated content may be incorrect.">
            <a:extLst>
              <a:ext uri="{FF2B5EF4-FFF2-40B4-BE49-F238E27FC236}">
                <a16:creationId xmlns:a16="http://schemas.microsoft.com/office/drawing/2014/main" id="{A5C1CB21-A82E-5569-1760-3FBFE7AA9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214" y="222430"/>
            <a:ext cx="1774732" cy="1064839"/>
          </a:xfrm>
          <a:prstGeom prst="rect">
            <a:avLst/>
          </a:prstGeom>
        </p:spPr>
      </p:pic>
    </p:spTree>
    <p:extLst>
      <p:ext uri="{BB962C8B-B14F-4D97-AF65-F5344CB8AC3E}">
        <p14:creationId xmlns:p14="http://schemas.microsoft.com/office/powerpoint/2010/main" val="249678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B3A8-0C1C-9CD4-4A0F-0944EE2F527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5BE648C-84B1-428B-6934-92E3B7A323E2}"/>
              </a:ext>
            </a:extLst>
          </p:cNvPr>
          <p:cNvSpPr txBox="1"/>
          <p:nvPr/>
        </p:nvSpPr>
        <p:spPr>
          <a:xfrm>
            <a:off x="2465870" y="1920030"/>
            <a:ext cx="4680582" cy="584775"/>
          </a:xfrm>
          <a:prstGeom prst="rect">
            <a:avLst/>
          </a:prstGeom>
          <a:noFill/>
        </p:spPr>
        <p:txBody>
          <a:bodyPr wrap="square">
            <a:spAutoFit/>
          </a:bodyPr>
          <a:lstStyle/>
          <a:p>
            <a:r>
              <a:rPr lang="en-US" sz="3200" b="1" dirty="0"/>
              <a:t>NATIONAL FOOD DAYS</a:t>
            </a:r>
          </a:p>
        </p:txBody>
      </p:sp>
      <p:sp>
        <p:nvSpPr>
          <p:cNvPr id="9" name="TextBox 8">
            <a:extLst>
              <a:ext uri="{FF2B5EF4-FFF2-40B4-BE49-F238E27FC236}">
                <a16:creationId xmlns:a16="http://schemas.microsoft.com/office/drawing/2014/main" id="{80DD179C-EB67-037F-1A64-6C6BB21A4FEE}"/>
              </a:ext>
            </a:extLst>
          </p:cNvPr>
          <p:cNvSpPr txBox="1"/>
          <p:nvPr/>
        </p:nvSpPr>
        <p:spPr>
          <a:xfrm>
            <a:off x="2465870" y="2574843"/>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F31734B5-9759-1D59-E2BE-2EC928CDC2B7}"/>
              </a:ext>
            </a:extLst>
          </p:cNvPr>
          <p:cNvSpPr txBox="1"/>
          <p:nvPr/>
        </p:nvSpPr>
        <p:spPr>
          <a:xfrm>
            <a:off x="2465870" y="3034093"/>
            <a:ext cx="4901589" cy="2677656"/>
          </a:xfrm>
          <a:prstGeom prst="rect">
            <a:avLst/>
          </a:prstGeom>
          <a:noFill/>
        </p:spPr>
        <p:txBody>
          <a:bodyPr wrap="square">
            <a:spAutoFit/>
          </a:bodyPr>
          <a:lstStyle/>
          <a:p>
            <a:pPr algn="l"/>
            <a:r>
              <a:rPr lang="en-US" sz="1200" b="1" dirty="0">
                <a:solidFill>
                  <a:srgbClr val="424242"/>
                </a:solidFill>
                <a:effectLst/>
              </a:rPr>
              <a:t>National Food Days </a:t>
            </a:r>
            <a:r>
              <a:rPr lang="en-US" sz="1200" dirty="0">
                <a:solidFill>
                  <a:srgbClr val="424242"/>
                </a:solidFill>
                <a:effectLst/>
              </a:rPr>
              <a:t>are themed celebrations that spotlight specific foods—like National Apple Day, National Nacho Day, or Pancake Day. These fun, food-focused events are a great way to bring excitement and variety to the school cafeteria</a:t>
            </a:r>
            <a:r>
              <a:rPr lang="en-US" sz="1200" i="0" dirty="0">
                <a:solidFill>
                  <a:srgbClr val="424242"/>
                </a:solidFill>
                <a:effectLst/>
              </a:rPr>
              <a:t>.</a:t>
            </a:r>
          </a:p>
          <a:p>
            <a:pPr algn="l"/>
            <a:endParaRPr lang="en-US" sz="1200" dirty="0">
              <a:solidFill>
                <a:srgbClr val="424242"/>
              </a:solidFill>
            </a:endParaRPr>
          </a:p>
          <a:p>
            <a:pPr algn="l"/>
            <a:r>
              <a:rPr lang="en-US" sz="1200" b="1" i="1" dirty="0">
                <a:solidFill>
                  <a:srgbClr val="424242"/>
                </a:solidFill>
              </a:rPr>
              <a:t>Why They Matter</a:t>
            </a:r>
          </a:p>
          <a:p>
            <a:pPr marL="171450" indent="-171450" algn="l">
              <a:buFont typeface="Wingdings" panose="05000000000000000000" pitchFamily="2" charset="2"/>
              <a:buChar char="Ø"/>
            </a:pPr>
            <a:r>
              <a:rPr lang="en-US" sz="1200" dirty="0">
                <a:solidFill>
                  <a:srgbClr val="424242"/>
                </a:solidFill>
              </a:rPr>
              <a:t>They break up the routine and add a sense of novelty and anticipation to the week, making lunch something students look forward to.</a:t>
            </a:r>
          </a:p>
          <a:p>
            <a:pPr marL="171450" indent="-171450" algn="l">
              <a:buFont typeface="Wingdings" panose="05000000000000000000" pitchFamily="2" charset="2"/>
              <a:buChar char="Ø"/>
            </a:pPr>
            <a:r>
              <a:rPr lang="en-US" sz="1200" dirty="0">
                <a:solidFill>
                  <a:srgbClr val="424242"/>
                </a:solidFill>
              </a:rPr>
              <a:t>Fun themes can boost student engagement and increase meal program participation.</a:t>
            </a:r>
          </a:p>
          <a:p>
            <a:pPr marL="171450" indent="-171450" algn="l">
              <a:buFont typeface="Wingdings" panose="05000000000000000000" pitchFamily="2" charset="2"/>
              <a:buChar char="Ø"/>
            </a:pPr>
            <a:r>
              <a:rPr lang="en-US" sz="1200" dirty="0">
                <a:solidFill>
                  <a:srgbClr val="424242"/>
                </a:solidFill>
              </a:rPr>
              <a:t>These days offer a chance to highlight the health benefits of featured foods in a playful, memorable way.</a:t>
            </a:r>
          </a:p>
          <a:p>
            <a:pPr marL="171450" indent="-171450" algn="l">
              <a:buFont typeface="Wingdings" panose="05000000000000000000" pitchFamily="2" charset="2"/>
              <a:buChar char="Ø"/>
            </a:pPr>
            <a:r>
              <a:rPr lang="en-US" sz="1200" dirty="0">
                <a:solidFill>
                  <a:srgbClr val="424242"/>
                </a:solidFill>
              </a:rPr>
              <a:t>Shared celebrations foster a sense of connection and school spirit around food. </a:t>
            </a:r>
            <a:endParaRPr lang="en-US" sz="1000" dirty="0">
              <a:solidFill>
                <a:srgbClr val="424242"/>
              </a:solidFill>
            </a:endParaRPr>
          </a:p>
        </p:txBody>
      </p:sp>
      <p:sp>
        <p:nvSpPr>
          <p:cNvPr id="11" name="TextBox 10">
            <a:extLst>
              <a:ext uri="{FF2B5EF4-FFF2-40B4-BE49-F238E27FC236}">
                <a16:creationId xmlns:a16="http://schemas.microsoft.com/office/drawing/2014/main" id="{F5E378CA-54EF-04C7-A5B7-238391D983A5}"/>
              </a:ext>
            </a:extLst>
          </p:cNvPr>
          <p:cNvSpPr txBox="1"/>
          <p:nvPr/>
        </p:nvSpPr>
        <p:spPr>
          <a:xfrm>
            <a:off x="302454" y="5948382"/>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7F8C6610-8E4E-586B-220A-53CA5AA5F871}"/>
              </a:ext>
            </a:extLst>
          </p:cNvPr>
          <p:cNvSpPr txBox="1"/>
          <p:nvPr/>
        </p:nvSpPr>
        <p:spPr>
          <a:xfrm>
            <a:off x="302454" y="6335782"/>
            <a:ext cx="3583745" cy="3170099"/>
          </a:xfrm>
          <a:prstGeom prst="rect">
            <a:avLst/>
          </a:prstGeom>
          <a:noFill/>
        </p:spPr>
        <p:txBody>
          <a:bodyPr wrap="square">
            <a:spAutoFit/>
          </a:bodyPr>
          <a:lstStyle/>
          <a:p>
            <a:r>
              <a:rPr lang="en-US" sz="1200" i="1" dirty="0"/>
              <a:t>Food days are completely optional but encouraged. </a:t>
            </a:r>
          </a:p>
          <a:p>
            <a:endParaRPr lang="en-US" sz="500" dirty="0"/>
          </a:p>
          <a:p>
            <a:r>
              <a:rPr lang="en-US" sz="1200" dirty="0"/>
              <a:t>Choose a mix of nationally recognized food days (e.g., National Pizza Day, Pi Day) and fun themed days (e.g., Eat a Red Apple Day). Align them with your menu cycle and seasonal availability of ingredients.</a:t>
            </a:r>
          </a:p>
          <a:p>
            <a:endParaRPr lang="en-US" sz="500" dirty="0"/>
          </a:p>
          <a:p>
            <a:r>
              <a:rPr lang="en-US" sz="1200" dirty="0"/>
              <a:t>Suggested days and recipes are provided each month or pick your own based on the district. If you need assistance identifying a recipe, reach out to your region SNM. </a:t>
            </a:r>
          </a:p>
          <a:p>
            <a:endParaRPr lang="en-US" sz="500" dirty="0"/>
          </a:p>
          <a:p>
            <a:r>
              <a:rPr lang="en-US" sz="1200" dirty="0"/>
              <a:t>Try to plan 1–2 per month to keep them special and manageable.</a:t>
            </a:r>
          </a:p>
          <a:p>
            <a:endParaRPr lang="en-US" sz="500" dirty="0"/>
          </a:p>
          <a:p>
            <a:r>
              <a:rPr lang="en-US" sz="1200" dirty="0"/>
              <a:t>Print &amp; digital resources are available for download on the At School Tools &amp; Resources SharePoint site under Promotions.</a:t>
            </a:r>
          </a:p>
        </p:txBody>
      </p:sp>
      <p:sp>
        <p:nvSpPr>
          <p:cNvPr id="14" name="Rectangle 13">
            <a:extLst>
              <a:ext uri="{FF2B5EF4-FFF2-40B4-BE49-F238E27FC236}">
                <a16:creationId xmlns:a16="http://schemas.microsoft.com/office/drawing/2014/main" id="{13CC2B8F-E8C9-03BA-3E9C-7181C3382B00}"/>
              </a:ext>
            </a:extLst>
          </p:cNvPr>
          <p:cNvSpPr/>
          <p:nvPr/>
        </p:nvSpPr>
        <p:spPr>
          <a:xfrm>
            <a:off x="302454" y="5777487"/>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2EE4091F-47D5-526D-6379-49AB281F76F0}"/>
              </a:ext>
            </a:extLst>
          </p:cNvPr>
          <p:cNvCxnSpPr>
            <a:cxnSpLocks/>
          </p:cNvCxnSpPr>
          <p:nvPr/>
        </p:nvCxnSpPr>
        <p:spPr>
          <a:xfrm>
            <a:off x="4064191" y="6335782"/>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3E3A491B-2345-7616-CC65-AE81B863749C}"/>
              </a:ext>
            </a:extLst>
          </p:cNvPr>
          <p:cNvSpPr txBox="1"/>
          <p:nvPr/>
        </p:nvSpPr>
        <p:spPr>
          <a:xfrm>
            <a:off x="4308764" y="5948382"/>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4889E324-2A76-393A-3112-65E9CBEB3CE4}"/>
              </a:ext>
            </a:extLst>
          </p:cNvPr>
          <p:cNvSpPr txBox="1"/>
          <p:nvPr/>
        </p:nvSpPr>
        <p:spPr>
          <a:xfrm>
            <a:off x="4308765" y="6359598"/>
            <a:ext cx="2582366" cy="646331"/>
          </a:xfrm>
          <a:prstGeom prst="rect">
            <a:avLst/>
          </a:prstGeom>
          <a:noFill/>
        </p:spPr>
        <p:txBody>
          <a:bodyPr wrap="square">
            <a:spAutoFit/>
          </a:bodyPr>
          <a:lstStyle/>
          <a:p>
            <a:r>
              <a:rPr lang="en-US" sz="1200" dirty="0"/>
              <a:t>Based on site plan and capabilities. </a:t>
            </a:r>
          </a:p>
          <a:p>
            <a:endParaRPr lang="en-US" sz="1200" b="1" dirty="0"/>
          </a:p>
          <a:p>
            <a:r>
              <a:rPr lang="en-US" sz="1200" b="1" dirty="0"/>
              <a:t>Recommend: 1-2 per month</a:t>
            </a:r>
          </a:p>
        </p:txBody>
      </p:sp>
      <p:sp>
        <p:nvSpPr>
          <p:cNvPr id="19" name="TextBox 18">
            <a:extLst>
              <a:ext uri="{FF2B5EF4-FFF2-40B4-BE49-F238E27FC236}">
                <a16:creationId xmlns:a16="http://schemas.microsoft.com/office/drawing/2014/main" id="{B1ACA092-E3F8-174D-94C3-B1A5F875F0ED}"/>
              </a:ext>
            </a:extLst>
          </p:cNvPr>
          <p:cNvSpPr txBox="1"/>
          <p:nvPr/>
        </p:nvSpPr>
        <p:spPr>
          <a:xfrm>
            <a:off x="4308764" y="7322437"/>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C6D07CE6-989F-EF2B-CFEA-DE172485F965}"/>
              </a:ext>
            </a:extLst>
          </p:cNvPr>
          <p:cNvSpPr txBox="1"/>
          <p:nvPr/>
        </p:nvSpPr>
        <p:spPr>
          <a:xfrm>
            <a:off x="4308764" y="7784102"/>
            <a:ext cx="3058695" cy="1569660"/>
          </a:xfrm>
          <a:prstGeom prst="rect">
            <a:avLst/>
          </a:prstGeom>
          <a:noFill/>
        </p:spPr>
        <p:txBody>
          <a:bodyPr wrap="square">
            <a:spAutoFit/>
          </a:bodyPr>
          <a:lstStyle/>
          <a:p>
            <a:pPr marL="171450" indent="-171450">
              <a:buFont typeface="Wingdings" panose="05000000000000000000" pitchFamily="2" charset="2"/>
              <a:buChar char="§"/>
            </a:pPr>
            <a:r>
              <a:rPr lang="en-US" sz="1200" b="1" dirty="0"/>
              <a:t>ENGAGE </a:t>
            </a:r>
            <a:r>
              <a:rPr lang="en-US" sz="1200" dirty="0"/>
              <a:t>students in a fun way to try new foods and create a sense of belonging</a:t>
            </a:r>
          </a:p>
          <a:p>
            <a:pPr marL="171450" indent="-171450">
              <a:buFont typeface="Wingdings" panose="05000000000000000000" pitchFamily="2" charset="2"/>
              <a:buChar char="§"/>
            </a:pPr>
            <a:r>
              <a:rPr lang="en-US" sz="1200" b="1" dirty="0"/>
              <a:t>GENERATE </a:t>
            </a:r>
            <a:r>
              <a:rPr lang="en-US" sz="1200" dirty="0"/>
              <a:t>interest among students not currently participating in the student nutrition program</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pic>
        <p:nvPicPr>
          <p:cNvPr id="3" name="Picture 2">
            <a:extLst>
              <a:ext uri="{FF2B5EF4-FFF2-40B4-BE49-F238E27FC236}">
                <a16:creationId xmlns:a16="http://schemas.microsoft.com/office/drawing/2014/main" id="{6F8A9538-1DE7-21D3-CA26-165B4CAFEA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100" y="2047098"/>
            <a:ext cx="1675520" cy="1675520"/>
          </a:xfrm>
          <a:prstGeom prst="rect">
            <a:avLst/>
          </a:prstGeom>
        </p:spPr>
      </p:pic>
    </p:spTree>
    <p:extLst>
      <p:ext uri="{BB962C8B-B14F-4D97-AF65-F5344CB8AC3E}">
        <p14:creationId xmlns:p14="http://schemas.microsoft.com/office/powerpoint/2010/main" val="41995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82A3B-3D87-A0E0-57DC-4E4567BBA84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E677831-B73E-D6F2-D7FD-B83C2752F2C6}"/>
              </a:ext>
            </a:extLst>
          </p:cNvPr>
          <p:cNvSpPr txBox="1"/>
          <p:nvPr/>
        </p:nvSpPr>
        <p:spPr>
          <a:xfrm>
            <a:off x="2465869" y="1920030"/>
            <a:ext cx="4901589" cy="584775"/>
          </a:xfrm>
          <a:prstGeom prst="rect">
            <a:avLst/>
          </a:prstGeom>
          <a:noFill/>
        </p:spPr>
        <p:txBody>
          <a:bodyPr wrap="square">
            <a:spAutoFit/>
          </a:bodyPr>
          <a:lstStyle/>
          <a:p>
            <a:r>
              <a:rPr lang="en-US" sz="3200" b="1" dirty="0"/>
              <a:t>NATIONAL FOOD MONTH</a:t>
            </a:r>
          </a:p>
        </p:txBody>
      </p:sp>
      <p:sp>
        <p:nvSpPr>
          <p:cNvPr id="9" name="TextBox 8">
            <a:extLst>
              <a:ext uri="{FF2B5EF4-FFF2-40B4-BE49-F238E27FC236}">
                <a16:creationId xmlns:a16="http://schemas.microsoft.com/office/drawing/2014/main" id="{2E9D2FF9-B9EC-28A7-76F2-8C91AE742C5D}"/>
              </a:ext>
            </a:extLst>
          </p:cNvPr>
          <p:cNvSpPr txBox="1"/>
          <p:nvPr/>
        </p:nvSpPr>
        <p:spPr>
          <a:xfrm>
            <a:off x="2465870" y="2574843"/>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D691D06B-5F10-37CB-C4C0-BCA25C2F6DEF}"/>
              </a:ext>
            </a:extLst>
          </p:cNvPr>
          <p:cNvSpPr txBox="1"/>
          <p:nvPr/>
        </p:nvSpPr>
        <p:spPr>
          <a:xfrm>
            <a:off x="2465870" y="3034093"/>
            <a:ext cx="4901589" cy="2123658"/>
          </a:xfrm>
          <a:prstGeom prst="rect">
            <a:avLst/>
          </a:prstGeom>
          <a:noFill/>
        </p:spPr>
        <p:txBody>
          <a:bodyPr wrap="square">
            <a:spAutoFit/>
          </a:bodyPr>
          <a:lstStyle/>
          <a:p>
            <a:pPr algn="l"/>
            <a:r>
              <a:rPr lang="en-US" sz="1200" b="1" dirty="0">
                <a:solidFill>
                  <a:srgbClr val="424242"/>
                </a:solidFill>
                <a:effectLst/>
              </a:rPr>
              <a:t>National Food Month </a:t>
            </a:r>
            <a:r>
              <a:rPr lang="en-US" sz="1200" dirty="0">
                <a:solidFill>
                  <a:srgbClr val="424242"/>
                </a:solidFill>
                <a:effectLst/>
              </a:rPr>
              <a:t>is a themed monthly celebration that highlights a specific food—like paninis, potatoes, or peppers—through fun, educational, and delicious school lunch experiences. These ingredient-focused months are a great way to introduce students to new flavors, cooking methods, and the cultural stories behind everyday foods.</a:t>
            </a:r>
          </a:p>
          <a:p>
            <a:pPr algn="l"/>
            <a:endParaRPr lang="en-US" sz="1200" dirty="0">
              <a:solidFill>
                <a:srgbClr val="424242"/>
              </a:solidFill>
              <a:effectLst/>
            </a:endParaRPr>
          </a:p>
          <a:p>
            <a:pPr algn="l"/>
            <a:r>
              <a:rPr lang="en-US" sz="1200" b="1" i="1" dirty="0">
                <a:solidFill>
                  <a:srgbClr val="424242"/>
                </a:solidFill>
              </a:rPr>
              <a:t>Why They Matter</a:t>
            </a:r>
          </a:p>
          <a:p>
            <a:pPr marL="171450" indent="-171450" algn="l">
              <a:buFont typeface="Wingdings" panose="05000000000000000000" pitchFamily="2" charset="2"/>
              <a:buChar char="Ø"/>
            </a:pPr>
            <a:r>
              <a:rPr lang="en-US" sz="1200" dirty="0">
                <a:solidFill>
                  <a:srgbClr val="424242"/>
                </a:solidFill>
              </a:rPr>
              <a:t>Keeps menus exciting with new flavors and formats.</a:t>
            </a:r>
          </a:p>
          <a:p>
            <a:pPr marL="171450" indent="-171450" algn="l">
              <a:buFont typeface="Wingdings" panose="05000000000000000000" pitchFamily="2" charset="2"/>
              <a:buChar char="Ø"/>
            </a:pPr>
            <a:r>
              <a:rPr lang="en-US" sz="1200" dirty="0">
                <a:solidFill>
                  <a:srgbClr val="424242"/>
                </a:solidFill>
              </a:rPr>
              <a:t>Encourages food exploration in a low-pressure, fun environment.</a:t>
            </a:r>
          </a:p>
          <a:p>
            <a:pPr marL="171450" indent="-171450" algn="l">
              <a:buFont typeface="Wingdings" panose="05000000000000000000" pitchFamily="2" charset="2"/>
              <a:buChar char="Ø"/>
            </a:pPr>
            <a:r>
              <a:rPr lang="en-US" sz="1200" dirty="0">
                <a:solidFill>
                  <a:srgbClr val="424242"/>
                </a:solidFill>
              </a:rPr>
              <a:t>Connects food to learning through cross-curricular activities.</a:t>
            </a:r>
          </a:p>
          <a:p>
            <a:pPr marL="171450" indent="-171450" algn="l">
              <a:buFont typeface="Wingdings" panose="05000000000000000000" pitchFamily="2" charset="2"/>
              <a:buChar char="Ø"/>
            </a:pPr>
            <a:r>
              <a:rPr lang="en-US" sz="1200" dirty="0">
                <a:solidFill>
                  <a:srgbClr val="424242"/>
                </a:solidFill>
              </a:rPr>
              <a:t>Builds community around shared experiences and celebrations.</a:t>
            </a:r>
            <a:endParaRPr lang="en-US" sz="1000" dirty="0">
              <a:solidFill>
                <a:srgbClr val="424242"/>
              </a:solidFill>
            </a:endParaRPr>
          </a:p>
        </p:txBody>
      </p:sp>
      <p:sp>
        <p:nvSpPr>
          <p:cNvPr id="11" name="TextBox 10">
            <a:extLst>
              <a:ext uri="{FF2B5EF4-FFF2-40B4-BE49-F238E27FC236}">
                <a16:creationId xmlns:a16="http://schemas.microsoft.com/office/drawing/2014/main" id="{686B8D89-9371-C3BA-891C-74E56BAF47E5}"/>
              </a:ext>
            </a:extLst>
          </p:cNvPr>
          <p:cNvSpPr txBox="1"/>
          <p:nvPr/>
        </p:nvSpPr>
        <p:spPr>
          <a:xfrm>
            <a:off x="302454" y="5948382"/>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6CD8444F-8B3A-A15C-675D-EF58572FCF01}"/>
              </a:ext>
            </a:extLst>
          </p:cNvPr>
          <p:cNvSpPr txBox="1"/>
          <p:nvPr/>
        </p:nvSpPr>
        <p:spPr>
          <a:xfrm>
            <a:off x="302454" y="6335782"/>
            <a:ext cx="3583745" cy="2062103"/>
          </a:xfrm>
          <a:prstGeom prst="rect">
            <a:avLst/>
          </a:prstGeom>
          <a:noFill/>
        </p:spPr>
        <p:txBody>
          <a:bodyPr wrap="square">
            <a:spAutoFit/>
          </a:bodyPr>
          <a:lstStyle/>
          <a:p>
            <a:r>
              <a:rPr lang="en-US" sz="1200" i="1" dirty="0"/>
              <a:t>Food Months are completely optional but encouraged. </a:t>
            </a:r>
          </a:p>
          <a:p>
            <a:endParaRPr lang="en-US" sz="500" dirty="0"/>
          </a:p>
          <a:p>
            <a:endParaRPr lang="en-US" sz="500" dirty="0"/>
          </a:p>
          <a:p>
            <a:r>
              <a:rPr lang="en-US" sz="1200" dirty="0"/>
              <a:t>Suggested days and recipes have been identified  for specific months throughout the year.  </a:t>
            </a:r>
          </a:p>
          <a:p>
            <a:endParaRPr lang="en-US" sz="500" dirty="0"/>
          </a:p>
          <a:p>
            <a:r>
              <a:rPr lang="en-US" sz="1200" dirty="0"/>
              <a:t>Try to plan 1–2 occurrences featuring the food month to keep it special and manageable.</a:t>
            </a:r>
          </a:p>
          <a:p>
            <a:endParaRPr lang="en-US" sz="500" dirty="0"/>
          </a:p>
          <a:p>
            <a:r>
              <a:rPr lang="en-US" sz="1200" dirty="0"/>
              <a:t>Print &amp; digital resources are available for download on the At School Tools &amp; Resources SharePoint site under Independent Schools</a:t>
            </a:r>
          </a:p>
        </p:txBody>
      </p:sp>
      <p:sp>
        <p:nvSpPr>
          <p:cNvPr id="14" name="Rectangle 13">
            <a:extLst>
              <a:ext uri="{FF2B5EF4-FFF2-40B4-BE49-F238E27FC236}">
                <a16:creationId xmlns:a16="http://schemas.microsoft.com/office/drawing/2014/main" id="{63A4E709-648B-4635-85F3-DB9F84859A0A}"/>
              </a:ext>
            </a:extLst>
          </p:cNvPr>
          <p:cNvSpPr/>
          <p:nvPr/>
        </p:nvSpPr>
        <p:spPr>
          <a:xfrm>
            <a:off x="302454" y="5777487"/>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D705DDF-0566-8571-137C-EEDCAA497A15}"/>
              </a:ext>
            </a:extLst>
          </p:cNvPr>
          <p:cNvCxnSpPr>
            <a:cxnSpLocks/>
          </p:cNvCxnSpPr>
          <p:nvPr/>
        </p:nvCxnSpPr>
        <p:spPr>
          <a:xfrm>
            <a:off x="4064191" y="6335782"/>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A41A57EE-B1F0-28F4-CF9B-BF810A5FAE69}"/>
              </a:ext>
            </a:extLst>
          </p:cNvPr>
          <p:cNvSpPr txBox="1"/>
          <p:nvPr/>
        </p:nvSpPr>
        <p:spPr>
          <a:xfrm>
            <a:off x="4308764" y="5948382"/>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F50ED258-C09A-C036-33D6-9C6AE0EBC5DE}"/>
              </a:ext>
            </a:extLst>
          </p:cNvPr>
          <p:cNvSpPr txBox="1"/>
          <p:nvPr/>
        </p:nvSpPr>
        <p:spPr>
          <a:xfrm>
            <a:off x="4308765" y="6359598"/>
            <a:ext cx="2582366" cy="830997"/>
          </a:xfrm>
          <a:prstGeom prst="rect">
            <a:avLst/>
          </a:prstGeom>
          <a:noFill/>
        </p:spPr>
        <p:txBody>
          <a:bodyPr wrap="square">
            <a:spAutoFit/>
          </a:bodyPr>
          <a:lstStyle/>
          <a:p>
            <a:r>
              <a:rPr lang="en-US" sz="1200" dirty="0"/>
              <a:t>Based on site plan and capabilities. </a:t>
            </a:r>
          </a:p>
          <a:p>
            <a:endParaRPr lang="en-US" sz="1200" b="1" dirty="0"/>
          </a:p>
          <a:p>
            <a:r>
              <a:rPr lang="en-US" sz="1200" b="1" dirty="0"/>
              <a:t>Recommend: 1-2 occurrences per month</a:t>
            </a:r>
          </a:p>
        </p:txBody>
      </p:sp>
      <p:sp>
        <p:nvSpPr>
          <p:cNvPr id="19" name="TextBox 18">
            <a:extLst>
              <a:ext uri="{FF2B5EF4-FFF2-40B4-BE49-F238E27FC236}">
                <a16:creationId xmlns:a16="http://schemas.microsoft.com/office/drawing/2014/main" id="{AFEEABDB-B3B9-61D5-BE5A-F4ABAF467963}"/>
              </a:ext>
            </a:extLst>
          </p:cNvPr>
          <p:cNvSpPr txBox="1"/>
          <p:nvPr/>
        </p:nvSpPr>
        <p:spPr>
          <a:xfrm>
            <a:off x="4308764" y="7322437"/>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92F56D7E-915A-1FF9-78EE-38472AF6B92A}"/>
              </a:ext>
            </a:extLst>
          </p:cNvPr>
          <p:cNvSpPr txBox="1"/>
          <p:nvPr/>
        </p:nvSpPr>
        <p:spPr>
          <a:xfrm>
            <a:off x="4308764" y="7784102"/>
            <a:ext cx="3058695" cy="1569660"/>
          </a:xfrm>
          <a:prstGeom prst="rect">
            <a:avLst/>
          </a:prstGeom>
          <a:noFill/>
        </p:spPr>
        <p:txBody>
          <a:bodyPr wrap="square">
            <a:spAutoFit/>
          </a:bodyPr>
          <a:lstStyle/>
          <a:p>
            <a:pPr marL="171450" indent="-171450">
              <a:buFont typeface="Wingdings" panose="05000000000000000000" pitchFamily="2" charset="2"/>
              <a:buChar char="§"/>
            </a:pPr>
            <a:r>
              <a:rPr lang="en-US" sz="1200" b="1" dirty="0"/>
              <a:t>ENGAGE </a:t>
            </a:r>
            <a:r>
              <a:rPr lang="en-US" sz="1200" dirty="0"/>
              <a:t>students in a fun way to try new foods and create a sense of belonging</a:t>
            </a:r>
          </a:p>
          <a:p>
            <a:pPr marL="171450" indent="-171450">
              <a:buFont typeface="Wingdings" panose="05000000000000000000" pitchFamily="2" charset="2"/>
              <a:buChar char="§"/>
            </a:pPr>
            <a:r>
              <a:rPr lang="en-US" sz="1200" b="1" dirty="0"/>
              <a:t>GENERATE </a:t>
            </a:r>
            <a:r>
              <a:rPr lang="en-US" sz="1200" dirty="0"/>
              <a:t>interest among students not currently participating in the student nutrition program</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pic>
        <p:nvPicPr>
          <p:cNvPr id="3" name="Picture 2">
            <a:extLst>
              <a:ext uri="{FF2B5EF4-FFF2-40B4-BE49-F238E27FC236}">
                <a16:creationId xmlns:a16="http://schemas.microsoft.com/office/drawing/2014/main" id="{E060EEAD-011F-1464-11FF-DFD6483E869D}"/>
              </a:ext>
            </a:extLst>
          </p:cNvPr>
          <p:cNvPicPr>
            <a:picLocks noChangeAspect="1"/>
          </p:cNvPicPr>
          <p:nvPr/>
        </p:nvPicPr>
        <p:blipFill>
          <a:blip r:embed="rId2">
            <a:extLst>
              <a:ext uri="{28A0092B-C50C-407E-A947-70E740481C1C}">
                <a14:useLocalDpi xmlns:a14="http://schemas.microsoft.com/office/drawing/2010/main" val="0"/>
              </a:ext>
            </a:extLst>
          </a:blip>
          <a:srcRect t="5925" r="3979" b="4190"/>
          <a:stretch>
            <a:fillRect/>
          </a:stretch>
        </p:blipFill>
        <p:spPr>
          <a:xfrm>
            <a:off x="384799" y="1973304"/>
            <a:ext cx="2081070" cy="1948070"/>
          </a:xfrm>
          <a:prstGeom prst="rect">
            <a:avLst/>
          </a:prstGeom>
        </p:spPr>
      </p:pic>
      <p:pic>
        <p:nvPicPr>
          <p:cNvPr id="2" name="Picture 1" descr="A blue and red logo with a star&#10;&#10;AI-generated content may be incorrect.">
            <a:extLst>
              <a:ext uri="{FF2B5EF4-FFF2-40B4-BE49-F238E27FC236}">
                <a16:creationId xmlns:a16="http://schemas.microsoft.com/office/drawing/2014/main" id="{02F236F1-3629-8B54-6382-62038DDEB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392" y="0"/>
            <a:ext cx="2405008" cy="1253054"/>
          </a:xfrm>
          <a:prstGeom prst="rect">
            <a:avLst/>
          </a:prstGeom>
        </p:spPr>
      </p:pic>
      <p:sp>
        <p:nvSpPr>
          <p:cNvPr id="4" name="Rectangle 3">
            <a:extLst>
              <a:ext uri="{FF2B5EF4-FFF2-40B4-BE49-F238E27FC236}">
                <a16:creationId xmlns:a16="http://schemas.microsoft.com/office/drawing/2014/main" id="{737BC9B2-9EBB-5637-95E4-7F8D09430D9E}"/>
              </a:ext>
            </a:extLst>
          </p:cNvPr>
          <p:cNvSpPr/>
          <p:nvPr/>
        </p:nvSpPr>
        <p:spPr>
          <a:xfrm>
            <a:off x="391459" y="8435462"/>
            <a:ext cx="3583742" cy="1327790"/>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34916AD-6980-C429-EB11-070FA901C590}"/>
              </a:ext>
            </a:extLst>
          </p:cNvPr>
          <p:cNvSpPr txBox="1"/>
          <p:nvPr/>
        </p:nvSpPr>
        <p:spPr>
          <a:xfrm>
            <a:off x="391454" y="8737720"/>
            <a:ext cx="3672737" cy="1007968"/>
          </a:xfrm>
          <a:prstGeom prst="rect">
            <a:avLst/>
          </a:prstGeom>
          <a:noFill/>
        </p:spPr>
        <p:txBody>
          <a:bodyPr wrap="square">
            <a:spAutoFit/>
          </a:bodyPr>
          <a:lstStyle/>
          <a:p>
            <a:r>
              <a:rPr lang="en-US" sz="1050" dirty="0"/>
              <a:t>Featuring something new? Hand out sample cups or set up a tasting table. </a:t>
            </a:r>
            <a:r>
              <a:rPr lang="en-US" sz="1050" i="1" dirty="0"/>
              <a:t>(Great chance to engage with students!)</a:t>
            </a:r>
          </a:p>
          <a:p>
            <a:endParaRPr lang="en-US" sz="500" i="1" dirty="0"/>
          </a:p>
          <a:p>
            <a:r>
              <a:rPr lang="en-US" sz="1050" dirty="0"/>
              <a:t>Tasting new items is important because it helps expand students’ palates, encourages curiosity about foods, and builds confidence in making nutritious choices.  🎉</a:t>
            </a:r>
          </a:p>
        </p:txBody>
      </p:sp>
      <p:pic>
        <p:nvPicPr>
          <p:cNvPr id="7" name="Picture 6">
            <a:extLst>
              <a:ext uri="{FF2B5EF4-FFF2-40B4-BE49-F238E27FC236}">
                <a16:creationId xmlns:a16="http://schemas.microsoft.com/office/drawing/2014/main" id="{2BDD2289-0589-0D2D-D165-C59917F940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1454" y="8484639"/>
            <a:ext cx="264161" cy="264161"/>
          </a:xfrm>
          <a:prstGeom prst="rect">
            <a:avLst/>
          </a:prstGeom>
        </p:spPr>
      </p:pic>
      <p:sp>
        <p:nvSpPr>
          <p:cNvPr id="8" name="TextBox 7">
            <a:extLst>
              <a:ext uri="{FF2B5EF4-FFF2-40B4-BE49-F238E27FC236}">
                <a16:creationId xmlns:a16="http://schemas.microsoft.com/office/drawing/2014/main" id="{656A0A59-1DF8-C900-2618-F13C424E5D98}"/>
              </a:ext>
            </a:extLst>
          </p:cNvPr>
          <p:cNvSpPr txBox="1"/>
          <p:nvPr/>
        </p:nvSpPr>
        <p:spPr>
          <a:xfrm>
            <a:off x="577814" y="8435462"/>
            <a:ext cx="3036277" cy="338554"/>
          </a:xfrm>
          <a:prstGeom prst="rect">
            <a:avLst/>
          </a:prstGeom>
          <a:noFill/>
        </p:spPr>
        <p:txBody>
          <a:bodyPr wrap="square" rtlCol="0">
            <a:spAutoFit/>
          </a:bodyPr>
          <a:lstStyle/>
          <a:p>
            <a:r>
              <a:rPr lang="en-US" sz="1600" b="1" dirty="0"/>
              <a:t>TRIED IT ☑️ TAKE IT ✅</a:t>
            </a:r>
          </a:p>
        </p:txBody>
      </p:sp>
    </p:spTree>
    <p:extLst>
      <p:ext uri="{BB962C8B-B14F-4D97-AF65-F5344CB8AC3E}">
        <p14:creationId xmlns:p14="http://schemas.microsoft.com/office/powerpoint/2010/main" val="60566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598F0-126B-871A-0927-7A9C3F5596D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AE26B12-61F8-FBEB-530F-EF59045870FE}"/>
              </a:ext>
            </a:extLst>
          </p:cNvPr>
          <p:cNvSpPr txBox="1"/>
          <p:nvPr/>
        </p:nvSpPr>
        <p:spPr>
          <a:xfrm>
            <a:off x="2465870" y="1920030"/>
            <a:ext cx="4680582" cy="1077218"/>
          </a:xfrm>
          <a:prstGeom prst="rect">
            <a:avLst/>
          </a:prstGeom>
          <a:noFill/>
        </p:spPr>
        <p:txBody>
          <a:bodyPr wrap="square">
            <a:spAutoFit/>
          </a:bodyPr>
          <a:lstStyle/>
          <a:p>
            <a:r>
              <a:rPr lang="en-US" sz="3200" b="1" dirty="0"/>
              <a:t>STUDENT EXPERIENCE</a:t>
            </a:r>
          </a:p>
          <a:p>
            <a:r>
              <a:rPr lang="en-US" sz="3200" b="1" dirty="0"/>
              <a:t>MOMENTS</a:t>
            </a:r>
          </a:p>
        </p:txBody>
      </p:sp>
      <p:sp>
        <p:nvSpPr>
          <p:cNvPr id="9" name="TextBox 8">
            <a:extLst>
              <a:ext uri="{FF2B5EF4-FFF2-40B4-BE49-F238E27FC236}">
                <a16:creationId xmlns:a16="http://schemas.microsoft.com/office/drawing/2014/main" id="{F2B3F5BF-E754-F020-6AFA-2392916962F0}"/>
              </a:ext>
            </a:extLst>
          </p:cNvPr>
          <p:cNvSpPr txBox="1"/>
          <p:nvPr/>
        </p:nvSpPr>
        <p:spPr>
          <a:xfrm>
            <a:off x="2465870" y="2999663"/>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D943FAA3-777A-F0D3-A505-FB4D9B25245E}"/>
              </a:ext>
            </a:extLst>
          </p:cNvPr>
          <p:cNvSpPr txBox="1"/>
          <p:nvPr/>
        </p:nvSpPr>
        <p:spPr>
          <a:xfrm>
            <a:off x="2465870" y="3458913"/>
            <a:ext cx="4901589" cy="1938992"/>
          </a:xfrm>
          <a:prstGeom prst="rect">
            <a:avLst/>
          </a:prstGeom>
          <a:noFill/>
        </p:spPr>
        <p:txBody>
          <a:bodyPr wrap="square">
            <a:spAutoFit/>
          </a:bodyPr>
          <a:lstStyle/>
          <a:p>
            <a:r>
              <a:rPr lang="en-US" sz="1200" b="1" dirty="0">
                <a:solidFill>
                  <a:srgbClr val="424242"/>
                </a:solidFill>
                <a:effectLst/>
              </a:rPr>
              <a:t>Student Experience Moments </a:t>
            </a:r>
            <a:r>
              <a:rPr lang="en-US" sz="1200" dirty="0">
                <a:solidFill>
                  <a:srgbClr val="424242"/>
                </a:solidFill>
              </a:rPr>
              <a:t>are</a:t>
            </a:r>
            <a:r>
              <a:rPr lang="en-US" sz="1200" dirty="0">
                <a:solidFill>
                  <a:srgbClr val="424242"/>
                </a:solidFill>
                <a:effectLst/>
              </a:rPr>
              <a:t> year-round engagement initiatives that celebrate themes through curated activities, events and promotions. Each </a:t>
            </a:r>
            <a:r>
              <a:rPr lang="en-US" sz="1200" dirty="0">
                <a:solidFill>
                  <a:srgbClr val="424242"/>
                </a:solidFill>
              </a:rPr>
              <a:t>theme </a:t>
            </a:r>
            <a:r>
              <a:rPr lang="en-US" sz="1200" dirty="0">
                <a:solidFill>
                  <a:srgbClr val="424242"/>
                </a:solidFill>
                <a:effectLst/>
              </a:rPr>
              <a:t>reflects seasonal relevance, cultural moments, or social values, offering students opportunities to connect, reflect, and contribute to their school community. These moments are designed to enhance student well-being, foster inclusion, and build a vibrant and inclusive culture.</a:t>
            </a:r>
          </a:p>
          <a:p>
            <a:endParaRPr lang="en-US" sz="1200" dirty="0">
              <a:solidFill>
                <a:srgbClr val="424242"/>
              </a:solidFill>
            </a:endParaRPr>
          </a:p>
          <a:p>
            <a:r>
              <a:rPr lang="en-US" sz="1200" dirty="0">
                <a:solidFill>
                  <a:srgbClr val="424242"/>
                </a:solidFill>
              </a:rPr>
              <a:t>Student Experience Moments are the perfect catalyst for connecting and building partnerships with student groups. </a:t>
            </a:r>
          </a:p>
        </p:txBody>
      </p:sp>
      <p:sp>
        <p:nvSpPr>
          <p:cNvPr id="11" name="TextBox 10">
            <a:extLst>
              <a:ext uri="{FF2B5EF4-FFF2-40B4-BE49-F238E27FC236}">
                <a16:creationId xmlns:a16="http://schemas.microsoft.com/office/drawing/2014/main" id="{16C705C1-E960-1B78-5652-BB7814BB27B9}"/>
              </a:ext>
            </a:extLst>
          </p:cNvPr>
          <p:cNvSpPr txBox="1"/>
          <p:nvPr/>
        </p:nvSpPr>
        <p:spPr>
          <a:xfrm>
            <a:off x="248690" y="5948382"/>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7071F236-1A2B-46F5-C6F4-86F03D851F77}"/>
              </a:ext>
            </a:extLst>
          </p:cNvPr>
          <p:cNvSpPr txBox="1"/>
          <p:nvPr/>
        </p:nvSpPr>
        <p:spPr>
          <a:xfrm>
            <a:off x="235872" y="6335782"/>
            <a:ext cx="3828319" cy="3170099"/>
          </a:xfrm>
          <a:prstGeom prst="rect">
            <a:avLst/>
          </a:prstGeom>
          <a:noFill/>
        </p:spPr>
        <p:txBody>
          <a:bodyPr wrap="square">
            <a:spAutoFit/>
          </a:bodyPr>
          <a:lstStyle/>
          <a:p>
            <a:r>
              <a:rPr lang="en-US" sz="1200" i="1" dirty="0"/>
              <a:t>Student Experience Moments are completely optional but encouraged. </a:t>
            </a:r>
          </a:p>
          <a:p>
            <a:endParaRPr lang="en-US" sz="1200" dirty="0"/>
          </a:p>
          <a:p>
            <a:r>
              <a:rPr lang="en-US" sz="1200" i="1" dirty="0"/>
              <a:t>Each Student Experience Moment creates a level fun and evokes a different type of experience for students: </a:t>
            </a:r>
          </a:p>
          <a:p>
            <a:pPr marL="171450" indent="-171450">
              <a:buFont typeface="Wingdings" panose="05000000000000000000" pitchFamily="2" charset="2"/>
              <a:buChar char="§"/>
            </a:pPr>
            <a:r>
              <a:rPr lang="en-US" sz="1200" i="1" dirty="0"/>
              <a:t>Learning &amp; Exploration </a:t>
            </a:r>
          </a:p>
          <a:p>
            <a:pPr marL="628650" lvl="1" indent="-171450">
              <a:buFont typeface="Wingdings" panose="05000000000000000000" pitchFamily="2" charset="2"/>
              <a:buChar char="§"/>
            </a:pPr>
            <a:r>
              <a:rPr lang="en-US" sz="1100" i="1" dirty="0"/>
              <a:t>Farm to School; National Fruit &amp; Vegetable Month</a:t>
            </a:r>
          </a:p>
          <a:p>
            <a:pPr marL="171450" indent="-171450">
              <a:buFont typeface="Wingdings" panose="05000000000000000000" pitchFamily="2" charset="2"/>
              <a:buChar char="§"/>
            </a:pPr>
            <a:r>
              <a:rPr lang="en-US" sz="1200" i="1" dirty="0"/>
              <a:t>Insights &amp; Feedback </a:t>
            </a:r>
          </a:p>
          <a:p>
            <a:pPr marL="628650" lvl="1" indent="-171450">
              <a:buFont typeface="Wingdings" panose="05000000000000000000" pitchFamily="2" charset="2"/>
              <a:buChar char="§"/>
            </a:pPr>
            <a:r>
              <a:rPr lang="en-US" sz="1100" i="1" dirty="0"/>
              <a:t>Vote &amp; Be Heard; Lunch Madness</a:t>
            </a:r>
          </a:p>
          <a:p>
            <a:pPr marL="171450" indent="-171450">
              <a:buFont typeface="Wingdings" panose="05000000000000000000" pitchFamily="2" charset="2"/>
              <a:buChar char="§"/>
            </a:pPr>
            <a:r>
              <a:rPr lang="en-US" sz="1200" i="1" dirty="0"/>
              <a:t>Community Impact </a:t>
            </a:r>
          </a:p>
          <a:p>
            <a:pPr marL="628650" lvl="1" indent="-171450">
              <a:buFont typeface="Wingdings" panose="05000000000000000000" pitchFamily="2" charset="2"/>
              <a:buChar char="§"/>
            </a:pPr>
            <a:r>
              <a:rPr lang="en-US" sz="1100" i="1" dirty="0"/>
              <a:t>Share the Love; Earth Month; Pollinator Month</a:t>
            </a:r>
          </a:p>
          <a:p>
            <a:pPr marL="171450" indent="-171450">
              <a:buFont typeface="Wingdings" panose="05000000000000000000" pitchFamily="2" charset="2"/>
              <a:buChar char="§"/>
            </a:pPr>
            <a:r>
              <a:rPr lang="en-US" sz="1200" i="1" dirty="0"/>
              <a:t>Friendship &amp; Gratitude</a:t>
            </a:r>
          </a:p>
          <a:p>
            <a:pPr marL="628650" lvl="1" indent="-171450">
              <a:buFont typeface="Wingdings" panose="05000000000000000000" pitchFamily="2" charset="2"/>
              <a:buChar char="§"/>
            </a:pPr>
            <a:r>
              <a:rPr lang="en-US" sz="1100" i="1" dirty="0"/>
              <a:t>Share the Love; School Lunch Hero Day</a:t>
            </a:r>
          </a:p>
          <a:p>
            <a:endParaRPr lang="en-US" sz="1200" i="1" dirty="0"/>
          </a:p>
          <a:p>
            <a:r>
              <a:rPr lang="en-US" sz="1200" i="1" dirty="0"/>
              <a:t>Reference the Managers guide for each Student Experience Moment for execution suggestions and resources. </a:t>
            </a:r>
            <a:endParaRPr lang="en-US" sz="1200" dirty="0"/>
          </a:p>
        </p:txBody>
      </p:sp>
      <p:sp>
        <p:nvSpPr>
          <p:cNvPr id="14" name="Rectangle 13">
            <a:extLst>
              <a:ext uri="{FF2B5EF4-FFF2-40B4-BE49-F238E27FC236}">
                <a16:creationId xmlns:a16="http://schemas.microsoft.com/office/drawing/2014/main" id="{B0BDF63A-B0F4-1139-7349-94B55683B1D0}"/>
              </a:ext>
            </a:extLst>
          </p:cNvPr>
          <p:cNvSpPr/>
          <p:nvPr/>
        </p:nvSpPr>
        <p:spPr>
          <a:xfrm>
            <a:off x="302454" y="5777487"/>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2D76527D-AD44-B97A-4D07-8D59A5CB2DE0}"/>
              </a:ext>
            </a:extLst>
          </p:cNvPr>
          <p:cNvCxnSpPr>
            <a:cxnSpLocks/>
          </p:cNvCxnSpPr>
          <p:nvPr/>
        </p:nvCxnSpPr>
        <p:spPr>
          <a:xfrm>
            <a:off x="4064191" y="6335782"/>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0456B639-AFEE-E18B-0608-0D247D75A988}"/>
              </a:ext>
            </a:extLst>
          </p:cNvPr>
          <p:cNvSpPr txBox="1"/>
          <p:nvPr/>
        </p:nvSpPr>
        <p:spPr>
          <a:xfrm>
            <a:off x="4308764" y="5948382"/>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6FD46CB3-5030-063D-1836-513378470A4E}"/>
              </a:ext>
            </a:extLst>
          </p:cNvPr>
          <p:cNvSpPr txBox="1"/>
          <p:nvPr/>
        </p:nvSpPr>
        <p:spPr>
          <a:xfrm>
            <a:off x="4308765" y="6359598"/>
            <a:ext cx="2582366" cy="830997"/>
          </a:xfrm>
          <a:prstGeom prst="rect">
            <a:avLst/>
          </a:prstGeom>
          <a:noFill/>
        </p:spPr>
        <p:txBody>
          <a:bodyPr wrap="square">
            <a:spAutoFit/>
          </a:bodyPr>
          <a:lstStyle/>
          <a:p>
            <a:r>
              <a:rPr lang="en-US" sz="1200" dirty="0"/>
              <a:t>Based on site plan and capabilities. </a:t>
            </a:r>
          </a:p>
          <a:p>
            <a:endParaRPr lang="en-US" sz="1200" b="1" dirty="0"/>
          </a:p>
          <a:p>
            <a:r>
              <a:rPr lang="en-US" sz="1200" b="1" dirty="0"/>
              <a:t>Recommend: 1 per month based on calendar</a:t>
            </a:r>
          </a:p>
        </p:txBody>
      </p:sp>
      <p:sp>
        <p:nvSpPr>
          <p:cNvPr id="19" name="TextBox 18">
            <a:extLst>
              <a:ext uri="{FF2B5EF4-FFF2-40B4-BE49-F238E27FC236}">
                <a16:creationId xmlns:a16="http://schemas.microsoft.com/office/drawing/2014/main" id="{AB407663-8AC8-3147-9C2A-2986AF024BBD}"/>
              </a:ext>
            </a:extLst>
          </p:cNvPr>
          <p:cNvSpPr txBox="1"/>
          <p:nvPr/>
        </p:nvSpPr>
        <p:spPr>
          <a:xfrm>
            <a:off x="4308764" y="7322437"/>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3B5C2737-1E62-B157-93D3-C3AF5C9B0DFB}"/>
              </a:ext>
            </a:extLst>
          </p:cNvPr>
          <p:cNvSpPr txBox="1"/>
          <p:nvPr/>
        </p:nvSpPr>
        <p:spPr>
          <a:xfrm>
            <a:off x="4308764" y="7784102"/>
            <a:ext cx="3058695" cy="1569660"/>
          </a:xfrm>
          <a:prstGeom prst="rect">
            <a:avLst/>
          </a:prstGeom>
          <a:noFill/>
        </p:spPr>
        <p:txBody>
          <a:bodyPr wrap="square">
            <a:spAutoFit/>
          </a:bodyPr>
          <a:lstStyle/>
          <a:p>
            <a:pPr marL="171450" indent="-171450">
              <a:buFont typeface="Wingdings" panose="05000000000000000000" pitchFamily="2" charset="2"/>
              <a:buChar char="§"/>
            </a:pPr>
            <a:r>
              <a:rPr lang="en-US" sz="1200" b="1" dirty="0"/>
              <a:t>ENGAGE </a:t>
            </a:r>
            <a:r>
              <a:rPr lang="en-US" sz="1200" dirty="0"/>
              <a:t>students in fun activities that promote learning and foster inclusion</a:t>
            </a:r>
          </a:p>
          <a:p>
            <a:pPr marL="171450" indent="-171450">
              <a:buFont typeface="Wingdings" panose="05000000000000000000" pitchFamily="2" charset="2"/>
              <a:buChar char="§"/>
            </a:pPr>
            <a:r>
              <a:rPr lang="en-US" sz="1200" b="1" dirty="0"/>
              <a:t>GENERATE </a:t>
            </a:r>
            <a:r>
              <a:rPr lang="en-US" sz="1200" dirty="0"/>
              <a:t>interest among students not currently participating in the student nutrition program</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pic>
        <p:nvPicPr>
          <p:cNvPr id="3" name="Picture 2" descr="A colorful striped sign with black text&#10;&#10;AI-generated content may be incorrect.">
            <a:extLst>
              <a:ext uri="{FF2B5EF4-FFF2-40B4-BE49-F238E27FC236}">
                <a16:creationId xmlns:a16="http://schemas.microsoft.com/office/drawing/2014/main" id="{376BBB89-C0DB-9AE6-C5A5-BF11C8E7DA48}"/>
              </a:ext>
            </a:extLst>
          </p:cNvPr>
          <p:cNvPicPr>
            <a:picLocks noChangeAspect="1"/>
          </p:cNvPicPr>
          <p:nvPr/>
        </p:nvPicPr>
        <p:blipFill>
          <a:blip r:embed="rId2">
            <a:extLst>
              <a:ext uri="{28A0092B-C50C-407E-A947-70E740481C1C}">
                <a14:useLocalDpi xmlns:a14="http://schemas.microsoft.com/office/drawing/2010/main" val="0"/>
              </a:ext>
            </a:extLst>
          </a:blip>
          <a:srcRect t="31582" b="31423"/>
          <a:stretch>
            <a:fillRect/>
          </a:stretch>
        </p:blipFill>
        <p:spPr>
          <a:xfrm>
            <a:off x="399439" y="2029794"/>
            <a:ext cx="2066432" cy="764489"/>
          </a:xfrm>
          <a:prstGeom prst="rect">
            <a:avLst/>
          </a:prstGeom>
        </p:spPr>
      </p:pic>
    </p:spTree>
    <p:extLst>
      <p:ext uri="{BB962C8B-B14F-4D97-AF65-F5344CB8AC3E}">
        <p14:creationId xmlns:p14="http://schemas.microsoft.com/office/powerpoint/2010/main" val="330528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C5848-71EC-65F1-DB3D-B7F5730F0BC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ECBD0BC-D9EE-E15F-288F-3F6ED7F571E3}"/>
              </a:ext>
            </a:extLst>
          </p:cNvPr>
          <p:cNvSpPr txBox="1"/>
          <p:nvPr/>
        </p:nvSpPr>
        <p:spPr>
          <a:xfrm>
            <a:off x="2465869" y="1920030"/>
            <a:ext cx="5167383" cy="584775"/>
          </a:xfrm>
          <a:prstGeom prst="rect">
            <a:avLst/>
          </a:prstGeom>
          <a:noFill/>
        </p:spPr>
        <p:txBody>
          <a:bodyPr wrap="square">
            <a:spAutoFit/>
          </a:bodyPr>
          <a:lstStyle/>
          <a:p>
            <a:r>
              <a:rPr lang="en-US" sz="3200" b="1" dirty="0"/>
              <a:t>BOARDERS EXPERIENCE</a:t>
            </a:r>
          </a:p>
        </p:txBody>
      </p:sp>
      <p:sp>
        <p:nvSpPr>
          <p:cNvPr id="9" name="TextBox 8">
            <a:extLst>
              <a:ext uri="{FF2B5EF4-FFF2-40B4-BE49-F238E27FC236}">
                <a16:creationId xmlns:a16="http://schemas.microsoft.com/office/drawing/2014/main" id="{0911D7F4-4E5C-9EFC-2881-FB27CA0FC88C}"/>
              </a:ext>
            </a:extLst>
          </p:cNvPr>
          <p:cNvSpPr txBox="1"/>
          <p:nvPr/>
        </p:nvSpPr>
        <p:spPr>
          <a:xfrm>
            <a:off x="2465870" y="2661372"/>
            <a:ext cx="4680582" cy="461665"/>
          </a:xfrm>
          <a:prstGeom prst="rect">
            <a:avLst/>
          </a:prstGeom>
          <a:noFill/>
        </p:spPr>
        <p:txBody>
          <a:bodyPr wrap="square">
            <a:spAutoFit/>
          </a:bodyPr>
          <a:lstStyle/>
          <a:p>
            <a:r>
              <a:rPr lang="en-US" sz="2400" b="1" dirty="0"/>
              <a:t>Promotion Overview</a:t>
            </a:r>
          </a:p>
        </p:txBody>
      </p:sp>
      <p:sp>
        <p:nvSpPr>
          <p:cNvPr id="10" name="TextBox 9">
            <a:extLst>
              <a:ext uri="{FF2B5EF4-FFF2-40B4-BE49-F238E27FC236}">
                <a16:creationId xmlns:a16="http://schemas.microsoft.com/office/drawing/2014/main" id="{515D90B2-35D6-863B-D8B1-DBD5F719C7E1}"/>
              </a:ext>
            </a:extLst>
          </p:cNvPr>
          <p:cNvSpPr txBox="1"/>
          <p:nvPr/>
        </p:nvSpPr>
        <p:spPr>
          <a:xfrm>
            <a:off x="2465870" y="3120622"/>
            <a:ext cx="4901589" cy="2492990"/>
          </a:xfrm>
          <a:prstGeom prst="rect">
            <a:avLst/>
          </a:prstGeom>
          <a:noFill/>
        </p:spPr>
        <p:txBody>
          <a:bodyPr wrap="square">
            <a:spAutoFit/>
          </a:bodyPr>
          <a:lstStyle/>
          <a:p>
            <a:r>
              <a:rPr lang="en-US" sz="1200" dirty="0">
                <a:solidFill>
                  <a:srgbClr val="424242"/>
                </a:solidFill>
                <a:effectLst/>
              </a:rPr>
              <a:t>The </a:t>
            </a:r>
            <a:r>
              <a:rPr lang="en-US" sz="1200" b="1" dirty="0">
                <a:solidFill>
                  <a:srgbClr val="424242"/>
                </a:solidFill>
                <a:effectLst/>
              </a:rPr>
              <a:t>Boarders Experience </a:t>
            </a:r>
            <a:r>
              <a:rPr lang="en-US" sz="1200" dirty="0">
                <a:solidFill>
                  <a:srgbClr val="424242"/>
                </a:solidFill>
                <a:effectLst/>
              </a:rPr>
              <a:t>is a year-round initiative designed to enrich the dining experience for boarding students. Living on campus means the cafeteria becomes more than just a place to eat—it’s a central part of daily life. This program brings variety, comfort, and community to the table through themed meals, student-led choices, and interactive food events that reflect the diverse tastes and cultures of the student body.</a:t>
            </a:r>
          </a:p>
          <a:p>
            <a:endParaRPr lang="en-US" sz="1200" dirty="0">
              <a:solidFill>
                <a:srgbClr val="424242"/>
              </a:solidFill>
            </a:endParaRPr>
          </a:p>
          <a:p>
            <a:r>
              <a:rPr lang="en-US" sz="1200" b="1" i="1" dirty="0">
                <a:solidFill>
                  <a:srgbClr val="424242"/>
                </a:solidFill>
              </a:rPr>
              <a:t>Why They Matter</a:t>
            </a:r>
          </a:p>
          <a:p>
            <a:pPr marL="171450" indent="-171450">
              <a:buFont typeface="Wingdings" panose="05000000000000000000" pitchFamily="2" charset="2"/>
              <a:buChar char="Ø"/>
            </a:pPr>
            <a:r>
              <a:rPr lang="en-US" sz="1200" dirty="0">
                <a:solidFill>
                  <a:srgbClr val="424242"/>
                </a:solidFill>
              </a:rPr>
              <a:t>Builds a sense of home for students living away from family.</a:t>
            </a:r>
          </a:p>
          <a:p>
            <a:pPr marL="171450" indent="-171450">
              <a:buFont typeface="Wingdings" panose="05000000000000000000" pitchFamily="2" charset="2"/>
              <a:buChar char="Ø"/>
            </a:pPr>
            <a:r>
              <a:rPr lang="en-US" sz="1200" dirty="0">
                <a:solidFill>
                  <a:srgbClr val="424242"/>
                </a:solidFill>
              </a:rPr>
              <a:t>Encourages healthy habits through variety and education.</a:t>
            </a:r>
          </a:p>
          <a:p>
            <a:pPr marL="171450" indent="-171450">
              <a:buFont typeface="Wingdings" panose="05000000000000000000" pitchFamily="2" charset="2"/>
              <a:buChar char="Ø"/>
            </a:pPr>
            <a:r>
              <a:rPr lang="en-US" sz="1200" dirty="0">
                <a:solidFill>
                  <a:srgbClr val="424242"/>
                </a:solidFill>
              </a:rPr>
              <a:t>Fosters community and connection through shared meals and traditions.</a:t>
            </a:r>
          </a:p>
          <a:p>
            <a:pPr marL="171450" indent="-171450">
              <a:buFont typeface="Wingdings" panose="05000000000000000000" pitchFamily="2" charset="2"/>
              <a:buChar char="Ø"/>
            </a:pPr>
            <a:r>
              <a:rPr lang="en-US" sz="1200" dirty="0">
                <a:solidFill>
                  <a:srgbClr val="424242"/>
                </a:solidFill>
              </a:rPr>
              <a:t>Empowers students by giving them a voice in their dining experience.</a:t>
            </a:r>
          </a:p>
        </p:txBody>
      </p:sp>
      <p:sp>
        <p:nvSpPr>
          <p:cNvPr id="11" name="TextBox 10">
            <a:extLst>
              <a:ext uri="{FF2B5EF4-FFF2-40B4-BE49-F238E27FC236}">
                <a16:creationId xmlns:a16="http://schemas.microsoft.com/office/drawing/2014/main" id="{9927DABC-F66F-2566-48CE-0520A68B4860}"/>
              </a:ext>
            </a:extLst>
          </p:cNvPr>
          <p:cNvSpPr txBox="1"/>
          <p:nvPr/>
        </p:nvSpPr>
        <p:spPr>
          <a:xfrm>
            <a:off x="302454" y="5948382"/>
            <a:ext cx="3583746" cy="461665"/>
          </a:xfrm>
          <a:prstGeom prst="rect">
            <a:avLst/>
          </a:prstGeom>
          <a:noFill/>
        </p:spPr>
        <p:txBody>
          <a:bodyPr wrap="square">
            <a:spAutoFit/>
          </a:bodyPr>
          <a:lstStyle/>
          <a:p>
            <a:r>
              <a:rPr lang="en-US" sz="2400" b="1" dirty="0"/>
              <a:t>How It Works</a:t>
            </a:r>
          </a:p>
        </p:txBody>
      </p:sp>
      <p:sp>
        <p:nvSpPr>
          <p:cNvPr id="13" name="TextBox 12">
            <a:extLst>
              <a:ext uri="{FF2B5EF4-FFF2-40B4-BE49-F238E27FC236}">
                <a16:creationId xmlns:a16="http://schemas.microsoft.com/office/drawing/2014/main" id="{E6CE3D73-8426-1F8A-D697-E99078EA99A2}"/>
              </a:ext>
            </a:extLst>
          </p:cNvPr>
          <p:cNvSpPr txBox="1"/>
          <p:nvPr/>
        </p:nvSpPr>
        <p:spPr>
          <a:xfrm>
            <a:off x="302454" y="6335782"/>
            <a:ext cx="3583746" cy="2462213"/>
          </a:xfrm>
          <a:prstGeom prst="rect">
            <a:avLst/>
          </a:prstGeom>
          <a:noFill/>
        </p:spPr>
        <p:txBody>
          <a:bodyPr wrap="square">
            <a:spAutoFit/>
          </a:bodyPr>
          <a:lstStyle/>
          <a:p>
            <a:r>
              <a:rPr lang="en-US" sz="1200" i="1" dirty="0"/>
              <a:t>Boarders Experience are completely optional but encouraged. </a:t>
            </a:r>
          </a:p>
          <a:p>
            <a:endParaRPr lang="en-US" sz="1200" dirty="0"/>
          </a:p>
          <a:p>
            <a:r>
              <a:rPr lang="en-US" sz="1200" dirty="0"/>
              <a:t>Suggested themes and recipes have been identified  for specific months throughout the year.  </a:t>
            </a:r>
          </a:p>
          <a:p>
            <a:endParaRPr lang="en-US" sz="500" dirty="0"/>
          </a:p>
          <a:p>
            <a:r>
              <a:rPr lang="en-US" sz="1200" dirty="0"/>
              <a:t>Try to plan at east 1 occurrence featuring the experience per month to keep it special and manageable.</a:t>
            </a:r>
          </a:p>
          <a:p>
            <a:endParaRPr lang="en-US" sz="500" dirty="0"/>
          </a:p>
          <a:p>
            <a:r>
              <a:rPr lang="en-US" sz="1200" dirty="0"/>
              <a:t>Print &amp; digital resources are available for download on the At School Tools &amp; Resources SharePoint site under Independent Schools</a:t>
            </a:r>
          </a:p>
          <a:p>
            <a:endParaRPr lang="en-US" sz="1200" dirty="0"/>
          </a:p>
        </p:txBody>
      </p:sp>
      <p:sp>
        <p:nvSpPr>
          <p:cNvPr id="14" name="Rectangle 13">
            <a:extLst>
              <a:ext uri="{FF2B5EF4-FFF2-40B4-BE49-F238E27FC236}">
                <a16:creationId xmlns:a16="http://schemas.microsoft.com/office/drawing/2014/main" id="{77B241BA-A3E4-FF7C-1C05-E30C4C03703E}"/>
              </a:ext>
            </a:extLst>
          </p:cNvPr>
          <p:cNvSpPr/>
          <p:nvPr/>
        </p:nvSpPr>
        <p:spPr>
          <a:xfrm>
            <a:off x="302454" y="5777487"/>
            <a:ext cx="7167492" cy="718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BBA3262E-76C4-E88F-8F9E-6C28F4C4E10C}"/>
              </a:ext>
            </a:extLst>
          </p:cNvPr>
          <p:cNvCxnSpPr>
            <a:cxnSpLocks/>
          </p:cNvCxnSpPr>
          <p:nvPr/>
        </p:nvCxnSpPr>
        <p:spPr>
          <a:xfrm>
            <a:off x="4064191" y="6335782"/>
            <a:ext cx="0" cy="2418725"/>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767FF535-1E12-861E-ACCA-60AD9FFC572B}"/>
              </a:ext>
            </a:extLst>
          </p:cNvPr>
          <p:cNvSpPr txBox="1"/>
          <p:nvPr/>
        </p:nvSpPr>
        <p:spPr>
          <a:xfrm>
            <a:off x="4308764" y="5948382"/>
            <a:ext cx="3058695" cy="461665"/>
          </a:xfrm>
          <a:prstGeom prst="rect">
            <a:avLst/>
          </a:prstGeom>
          <a:noFill/>
        </p:spPr>
        <p:txBody>
          <a:bodyPr wrap="square">
            <a:spAutoFit/>
          </a:bodyPr>
          <a:lstStyle/>
          <a:p>
            <a:r>
              <a:rPr lang="en-US" sz="2400" b="1" dirty="0"/>
              <a:t>Timing</a:t>
            </a:r>
          </a:p>
        </p:txBody>
      </p:sp>
      <p:sp>
        <p:nvSpPr>
          <p:cNvPr id="18" name="TextBox 17">
            <a:extLst>
              <a:ext uri="{FF2B5EF4-FFF2-40B4-BE49-F238E27FC236}">
                <a16:creationId xmlns:a16="http://schemas.microsoft.com/office/drawing/2014/main" id="{1FD260FB-FC25-E20D-67ED-FAEECACCDC38}"/>
              </a:ext>
            </a:extLst>
          </p:cNvPr>
          <p:cNvSpPr txBox="1"/>
          <p:nvPr/>
        </p:nvSpPr>
        <p:spPr>
          <a:xfrm>
            <a:off x="4308765" y="6359598"/>
            <a:ext cx="2582366" cy="830997"/>
          </a:xfrm>
          <a:prstGeom prst="rect">
            <a:avLst/>
          </a:prstGeom>
          <a:noFill/>
        </p:spPr>
        <p:txBody>
          <a:bodyPr wrap="square">
            <a:spAutoFit/>
          </a:bodyPr>
          <a:lstStyle/>
          <a:p>
            <a:r>
              <a:rPr lang="en-US" sz="1200" dirty="0"/>
              <a:t>Based on site plan and capabilities. </a:t>
            </a:r>
          </a:p>
          <a:p>
            <a:endParaRPr lang="en-US" sz="1200" b="1" dirty="0"/>
          </a:p>
          <a:p>
            <a:r>
              <a:rPr lang="en-US" sz="1200" b="1" dirty="0"/>
              <a:t>Recommend: 1 per month on the evenings or weekends</a:t>
            </a:r>
          </a:p>
        </p:txBody>
      </p:sp>
      <p:sp>
        <p:nvSpPr>
          <p:cNvPr id="19" name="TextBox 18">
            <a:extLst>
              <a:ext uri="{FF2B5EF4-FFF2-40B4-BE49-F238E27FC236}">
                <a16:creationId xmlns:a16="http://schemas.microsoft.com/office/drawing/2014/main" id="{115E1437-D2FE-1DC3-FF52-1C2F56FA0E98}"/>
              </a:ext>
            </a:extLst>
          </p:cNvPr>
          <p:cNvSpPr txBox="1"/>
          <p:nvPr/>
        </p:nvSpPr>
        <p:spPr>
          <a:xfrm>
            <a:off x="4308764" y="7322437"/>
            <a:ext cx="3058695" cy="461665"/>
          </a:xfrm>
          <a:prstGeom prst="rect">
            <a:avLst/>
          </a:prstGeom>
          <a:noFill/>
        </p:spPr>
        <p:txBody>
          <a:bodyPr wrap="square">
            <a:spAutoFit/>
          </a:bodyPr>
          <a:lstStyle/>
          <a:p>
            <a:r>
              <a:rPr lang="en-US" sz="2400" b="1" dirty="0"/>
              <a:t>Objectives</a:t>
            </a:r>
          </a:p>
        </p:txBody>
      </p:sp>
      <p:sp>
        <p:nvSpPr>
          <p:cNvPr id="20" name="TextBox 19">
            <a:extLst>
              <a:ext uri="{FF2B5EF4-FFF2-40B4-BE49-F238E27FC236}">
                <a16:creationId xmlns:a16="http://schemas.microsoft.com/office/drawing/2014/main" id="{D7788B3A-4DDB-4CFA-3E06-5A6C23A642DD}"/>
              </a:ext>
            </a:extLst>
          </p:cNvPr>
          <p:cNvSpPr txBox="1"/>
          <p:nvPr/>
        </p:nvSpPr>
        <p:spPr>
          <a:xfrm>
            <a:off x="4308764" y="7784102"/>
            <a:ext cx="3058695" cy="1569660"/>
          </a:xfrm>
          <a:prstGeom prst="rect">
            <a:avLst/>
          </a:prstGeom>
          <a:noFill/>
        </p:spPr>
        <p:txBody>
          <a:bodyPr wrap="square">
            <a:spAutoFit/>
          </a:bodyPr>
          <a:lstStyle/>
          <a:p>
            <a:pPr marL="171450" indent="-171450">
              <a:buFont typeface="Wingdings" panose="05000000000000000000" pitchFamily="2" charset="2"/>
              <a:buChar char="§"/>
            </a:pPr>
            <a:r>
              <a:rPr lang="en-US" sz="1200" b="1" dirty="0"/>
              <a:t>ENGAGE </a:t>
            </a:r>
            <a:r>
              <a:rPr lang="en-US" sz="1200" dirty="0"/>
              <a:t>students in building a sense of home away from home</a:t>
            </a:r>
          </a:p>
          <a:p>
            <a:pPr marL="171450" indent="-171450">
              <a:buFont typeface="Wingdings" panose="05000000000000000000" pitchFamily="2" charset="2"/>
              <a:buChar char="§"/>
            </a:pPr>
            <a:r>
              <a:rPr lang="en-US" sz="1200" b="1" dirty="0"/>
              <a:t>GENERATE </a:t>
            </a:r>
            <a:r>
              <a:rPr lang="en-US" sz="1200" dirty="0"/>
              <a:t>interest among students not currently participating in the student nutrition program</a:t>
            </a:r>
          </a:p>
          <a:p>
            <a:pPr marL="171450" indent="-171450">
              <a:buFont typeface="Wingdings" panose="05000000000000000000" pitchFamily="2" charset="2"/>
              <a:buChar char="§"/>
            </a:pPr>
            <a:r>
              <a:rPr lang="en-US" sz="1200" b="1" dirty="0"/>
              <a:t>INCREASE</a:t>
            </a:r>
            <a:r>
              <a:rPr lang="en-US" sz="1200" dirty="0"/>
              <a:t> customer satisfaction while showcasing the many qualities of the student nutrition program</a:t>
            </a:r>
          </a:p>
        </p:txBody>
      </p:sp>
      <p:pic>
        <p:nvPicPr>
          <p:cNvPr id="3" name="Picture 2" descr="A blue and red logo with a star&#10;&#10;AI-generated content may be incorrect.">
            <a:extLst>
              <a:ext uri="{FF2B5EF4-FFF2-40B4-BE49-F238E27FC236}">
                <a16:creationId xmlns:a16="http://schemas.microsoft.com/office/drawing/2014/main" id="{1132E28C-23E7-610D-4657-D9B4416DA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392" y="0"/>
            <a:ext cx="2405008" cy="1253054"/>
          </a:xfrm>
          <a:prstGeom prst="rect">
            <a:avLst/>
          </a:prstGeom>
        </p:spPr>
      </p:pic>
      <p:pic>
        <p:nvPicPr>
          <p:cNvPr id="4" name="Picture 3" descr="A logo with a green paint splatter&#10;&#10;AI-generated content may be incorrect.">
            <a:extLst>
              <a:ext uri="{FF2B5EF4-FFF2-40B4-BE49-F238E27FC236}">
                <a16:creationId xmlns:a16="http://schemas.microsoft.com/office/drawing/2014/main" id="{C671215D-23BD-56D2-FCD1-8F3C33931C90}"/>
              </a:ext>
            </a:extLst>
          </p:cNvPr>
          <p:cNvPicPr>
            <a:picLocks noChangeAspect="1"/>
          </p:cNvPicPr>
          <p:nvPr/>
        </p:nvPicPr>
        <p:blipFill>
          <a:blip r:embed="rId3">
            <a:extLst>
              <a:ext uri="{28A0092B-C50C-407E-A947-70E740481C1C}">
                <a14:useLocalDpi xmlns:a14="http://schemas.microsoft.com/office/drawing/2010/main" val="0"/>
              </a:ext>
            </a:extLst>
          </a:blip>
          <a:srcRect t="12740" b="12595"/>
          <a:stretch>
            <a:fillRect/>
          </a:stretch>
        </p:blipFill>
        <p:spPr>
          <a:xfrm>
            <a:off x="302454" y="1916203"/>
            <a:ext cx="2247603" cy="1678182"/>
          </a:xfrm>
          <a:prstGeom prst="rect">
            <a:avLst/>
          </a:prstGeom>
        </p:spPr>
      </p:pic>
    </p:spTree>
    <p:extLst>
      <p:ext uri="{BB962C8B-B14F-4D97-AF65-F5344CB8AC3E}">
        <p14:creationId xmlns:p14="http://schemas.microsoft.com/office/powerpoint/2010/main" val="38672037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56124</TotalTime>
  <Words>6179</Words>
  <Application>Microsoft Macintosh PowerPoint</Application>
  <PresentationFormat>Custom</PresentationFormat>
  <Paragraphs>838</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Aptos Narrow</vt:lpstr>
      <vt:lpstr>Arial</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Sodexo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Nicometi, Rachel</dc:creator>
  <cp:lastModifiedBy>Patricia Pugh</cp:lastModifiedBy>
  <cp:revision>5</cp:revision>
  <dcterms:created xsi:type="dcterms:W3CDTF">2025-04-07T17:34:20Z</dcterms:created>
  <dcterms:modified xsi:type="dcterms:W3CDTF">2025-07-15T14:58:34Z</dcterms:modified>
</cp:coreProperties>
</file>